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403" r:id="rId3"/>
    <p:sldId id="323" r:id="rId4"/>
    <p:sldId id="346" r:id="rId5"/>
    <p:sldId id="402" r:id="rId6"/>
    <p:sldId id="272" r:id="rId7"/>
    <p:sldId id="260" r:id="rId8"/>
    <p:sldId id="316" r:id="rId9"/>
    <p:sldId id="392" r:id="rId10"/>
    <p:sldId id="310" r:id="rId11"/>
    <p:sldId id="311" r:id="rId12"/>
    <p:sldId id="313" r:id="rId13"/>
    <p:sldId id="393" r:id="rId14"/>
    <p:sldId id="407" r:id="rId15"/>
    <p:sldId id="408" r:id="rId16"/>
    <p:sldId id="409" r:id="rId17"/>
    <p:sldId id="406" r:id="rId18"/>
    <p:sldId id="305"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sorterViewPr>
    <p:cViewPr>
      <p:scale>
        <a:sx n="100" d="100"/>
        <a:sy n="100" d="100"/>
      </p:scale>
      <p:origin x="0" y="-4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486D2-CE07-44BA-B5CF-C916A313770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B8D87AB-7B9F-43AF-BE1C-A48B3AABCF57}">
      <dgm:prSet/>
      <dgm:spPr/>
      <dgm:t>
        <a:bodyPr/>
        <a:lstStyle/>
        <a:p>
          <a:pPr>
            <a:defRPr cap="all"/>
          </a:pPr>
          <a:r>
            <a:rPr lang="en-US"/>
            <a:t>Självskattning – Din egen syn</a:t>
          </a:r>
        </a:p>
      </dgm:t>
    </dgm:pt>
    <dgm:pt modelId="{997D578B-6937-44F6-9E6E-EC419B493BA9}" type="parTrans" cxnId="{848501CC-988D-4021-8AFE-415BA8C7C0BA}">
      <dgm:prSet/>
      <dgm:spPr/>
      <dgm:t>
        <a:bodyPr/>
        <a:lstStyle/>
        <a:p>
          <a:endParaRPr lang="en-US"/>
        </a:p>
      </dgm:t>
    </dgm:pt>
    <dgm:pt modelId="{E8240CA0-DD19-41C5-AD83-955170CE1E61}" type="sibTrans" cxnId="{848501CC-988D-4021-8AFE-415BA8C7C0BA}">
      <dgm:prSet/>
      <dgm:spPr/>
      <dgm:t>
        <a:bodyPr/>
        <a:lstStyle/>
        <a:p>
          <a:endParaRPr lang="en-US"/>
        </a:p>
      </dgm:t>
    </dgm:pt>
    <dgm:pt modelId="{FA5991DC-3B63-4A2D-A9FA-DB79751281BA}">
      <dgm:prSet/>
      <dgm:spPr/>
      <dgm:t>
        <a:bodyPr/>
        <a:lstStyle/>
        <a:p>
          <a:pPr>
            <a:defRPr cap="all"/>
          </a:pPr>
          <a:r>
            <a:rPr lang="en-US"/>
            <a:t>Självskattning ger endast en begränsad bild</a:t>
          </a:r>
        </a:p>
      </dgm:t>
    </dgm:pt>
    <dgm:pt modelId="{11281C98-9CA6-41DC-851D-CA12CA462497}" type="parTrans" cxnId="{D8D3E839-A707-416C-909D-F8E3E15BFACE}">
      <dgm:prSet/>
      <dgm:spPr/>
      <dgm:t>
        <a:bodyPr/>
        <a:lstStyle/>
        <a:p>
          <a:endParaRPr lang="en-US"/>
        </a:p>
      </dgm:t>
    </dgm:pt>
    <dgm:pt modelId="{B3B7470E-C2BE-4769-8871-7F331E637064}" type="sibTrans" cxnId="{D8D3E839-A707-416C-909D-F8E3E15BFACE}">
      <dgm:prSet/>
      <dgm:spPr/>
      <dgm:t>
        <a:bodyPr/>
        <a:lstStyle/>
        <a:p>
          <a:endParaRPr lang="en-US"/>
        </a:p>
      </dgm:t>
    </dgm:pt>
    <dgm:pt modelId="{A93BE41A-2668-4519-8C34-8F169E178C96}">
      <dgm:prSet/>
      <dgm:spPr/>
      <dgm:t>
        <a:bodyPr/>
        <a:lstStyle/>
        <a:p>
          <a:pPr>
            <a:defRPr cap="all"/>
          </a:pPr>
          <a:r>
            <a:rPr lang="en-US"/>
            <a:t>Dina kollegor svarar hur de ser dina styrkor o bidrag</a:t>
          </a:r>
        </a:p>
      </dgm:t>
    </dgm:pt>
    <dgm:pt modelId="{90EDC15E-5347-4566-855B-E40787FA5BCF}" type="parTrans" cxnId="{B2B49240-AFF8-4C65-9F86-F9671C830556}">
      <dgm:prSet/>
      <dgm:spPr/>
      <dgm:t>
        <a:bodyPr/>
        <a:lstStyle/>
        <a:p>
          <a:endParaRPr lang="en-US"/>
        </a:p>
      </dgm:t>
    </dgm:pt>
    <dgm:pt modelId="{B7D35323-8D95-479B-ABDB-B4849A0650D7}" type="sibTrans" cxnId="{B2B49240-AFF8-4C65-9F86-F9671C830556}">
      <dgm:prSet/>
      <dgm:spPr/>
      <dgm:t>
        <a:bodyPr/>
        <a:lstStyle/>
        <a:p>
          <a:endParaRPr lang="en-US"/>
        </a:p>
      </dgm:t>
    </dgm:pt>
    <dgm:pt modelId="{8DC55573-5174-4AFF-B7D8-179A4BEE7CB3}">
      <dgm:prSet/>
      <dgm:spPr/>
      <dgm:t>
        <a:bodyPr/>
        <a:lstStyle/>
        <a:p>
          <a:pPr>
            <a:defRPr cap="all"/>
          </a:pPr>
          <a:r>
            <a:rPr lang="en-US"/>
            <a:t>Alla i gruppen svarar om varandra</a:t>
          </a:r>
        </a:p>
      </dgm:t>
    </dgm:pt>
    <dgm:pt modelId="{A3AA2401-875A-4CAB-B552-05314E89F812}" type="parTrans" cxnId="{D68E1A52-6A90-4394-82A9-AF9EE2C85344}">
      <dgm:prSet/>
      <dgm:spPr/>
      <dgm:t>
        <a:bodyPr/>
        <a:lstStyle/>
        <a:p>
          <a:endParaRPr lang="en-US"/>
        </a:p>
      </dgm:t>
    </dgm:pt>
    <dgm:pt modelId="{97292557-9FD8-402A-BBBF-DEEBC7EF53E4}" type="sibTrans" cxnId="{D68E1A52-6A90-4394-82A9-AF9EE2C85344}">
      <dgm:prSet/>
      <dgm:spPr/>
      <dgm:t>
        <a:bodyPr/>
        <a:lstStyle/>
        <a:p>
          <a:endParaRPr lang="en-US"/>
        </a:p>
      </dgm:t>
    </dgm:pt>
    <dgm:pt modelId="{C03FC1C9-23CE-4BA3-AB63-772F369C6976}">
      <dgm:prSet/>
      <dgm:spPr/>
      <dgm:t>
        <a:bodyPr/>
        <a:lstStyle/>
        <a:p>
          <a:pPr>
            <a:defRPr cap="all"/>
          </a:pPr>
          <a:r>
            <a:rPr lang="en-US"/>
            <a:t>Observatörssvar ger en demokratisk process</a:t>
          </a:r>
        </a:p>
      </dgm:t>
    </dgm:pt>
    <dgm:pt modelId="{A829CD19-FC5E-46B2-9110-B308D2608977}" type="parTrans" cxnId="{D3D64689-3B87-4892-B614-7CE0D5333BDB}">
      <dgm:prSet/>
      <dgm:spPr/>
      <dgm:t>
        <a:bodyPr/>
        <a:lstStyle/>
        <a:p>
          <a:endParaRPr lang="en-US"/>
        </a:p>
      </dgm:t>
    </dgm:pt>
    <dgm:pt modelId="{760E1003-EC0E-4DBE-A740-C62133F2D407}" type="sibTrans" cxnId="{D3D64689-3B87-4892-B614-7CE0D5333BDB}">
      <dgm:prSet/>
      <dgm:spPr/>
      <dgm:t>
        <a:bodyPr/>
        <a:lstStyle/>
        <a:p>
          <a:endParaRPr lang="en-US"/>
        </a:p>
      </dgm:t>
    </dgm:pt>
    <dgm:pt modelId="{2B02C478-BC14-4FAC-A36B-18F0D5B3068E}" type="pres">
      <dgm:prSet presAssocID="{79C486D2-CE07-44BA-B5CF-C916A3137709}" presName="root" presStyleCnt="0">
        <dgm:presLayoutVars>
          <dgm:dir/>
          <dgm:resizeHandles val="exact"/>
        </dgm:presLayoutVars>
      </dgm:prSet>
      <dgm:spPr/>
    </dgm:pt>
    <dgm:pt modelId="{3B4405EC-1B22-491A-8BDD-B9BD2B6010CF}" type="pres">
      <dgm:prSet presAssocID="{DB8D87AB-7B9F-43AF-BE1C-A48B3AABCF57}" presName="compNode" presStyleCnt="0"/>
      <dgm:spPr/>
    </dgm:pt>
    <dgm:pt modelId="{63BD2929-7145-44CA-83A0-21F25987C7B9}" type="pres">
      <dgm:prSet presAssocID="{DB8D87AB-7B9F-43AF-BE1C-A48B3AABCF57}" presName="iconBgRect" presStyleLbl="bgShp" presStyleIdx="0" presStyleCnt="5"/>
      <dgm:spPr/>
    </dgm:pt>
    <dgm:pt modelId="{FDE5D731-04DD-473B-9191-87ACA765B8E3}" type="pres">
      <dgm:prSet presAssocID="{DB8D87AB-7B9F-43AF-BE1C-A48B3AABCF5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a:ext>
      </dgm:extLst>
    </dgm:pt>
    <dgm:pt modelId="{EBCC4D7C-955C-46A6-B14B-81BE031656C4}" type="pres">
      <dgm:prSet presAssocID="{DB8D87AB-7B9F-43AF-BE1C-A48B3AABCF57}" presName="spaceRect" presStyleCnt="0"/>
      <dgm:spPr/>
    </dgm:pt>
    <dgm:pt modelId="{A1AA5BCE-F80E-460F-A304-DEE2C2D9533E}" type="pres">
      <dgm:prSet presAssocID="{DB8D87AB-7B9F-43AF-BE1C-A48B3AABCF57}" presName="textRect" presStyleLbl="revTx" presStyleIdx="0" presStyleCnt="5">
        <dgm:presLayoutVars>
          <dgm:chMax val="1"/>
          <dgm:chPref val="1"/>
        </dgm:presLayoutVars>
      </dgm:prSet>
      <dgm:spPr/>
    </dgm:pt>
    <dgm:pt modelId="{601614C8-0A60-43B4-8FBC-4909482AA5FE}" type="pres">
      <dgm:prSet presAssocID="{E8240CA0-DD19-41C5-AD83-955170CE1E61}" presName="sibTrans" presStyleCnt="0"/>
      <dgm:spPr/>
    </dgm:pt>
    <dgm:pt modelId="{458EA89D-C134-4E26-A044-2E02841469AA}" type="pres">
      <dgm:prSet presAssocID="{FA5991DC-3B63-4A2D-A9FA-DB79751281BA}" presName="compNode" presStyleCnt="0"/>
      <dgm:spPr/>
    </dgm:pt>
    <dgm:pt modelId="{ACE934EB-53FA-4C1B-BA55-87E03C91900E}" type="pres">
      <dgm:prSet presAssocID="{FA5991DC-3B63-4A2D-A9FA-DB79751281BA}" presName="iconBgRect" presStyleLbl="bgShp" presStyleIdx="1" presStyleCnt="5"/>
      <dgm:spPr/>
    </dgm:pt>
    <dgm:pt modelId="{1C3DE4E0-1F93-40FE-B2F3-AB5EA00A0C79}" type="pres">
      <dgm:prSet presAssocID="{FA5991DC-3B63-4A2D-A9FA-DB79751281B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mentUrgent"/>
        </a:ext>
      </dgm:extLst>
    </dgm:pt>
    <dgm:pt modelId="{DE380F8C-4136-4540-862D-A7D2753DBD49}" type="pres">
      <dgm:prSet presAssocID="{FA5991DC-3B63-4A2D-A9FA-DB79751281BA}" presName="spaceRect" presStyleCnt="0"/>
      <dgm:spPr/>
    </dgm:pt>
    <dgm:pt modelId="{1FC2A8DB-3FF7-40F8-9CDA-4E35B22B779D}" type="pres">
      <dgm:prSet presAssocID="{FA5991DC-3B63-4A2D-A9FA-DB79751281BA}" presName="textRect" presStyleLbl="revTx" presStyleIdx="1" presStyleCnt="5">
        <dgm:presLayoutVars>
          <dgm:chMax val="1"/>
          <dgm:chPref val="1"/>
        </dgm:presLayoutVars>
      </dgm:prSet>
      <dgm:spPr/>
    </dgm:pt>
    <dgm:pt modelId="{F8AA479E-E9FB-4DA4-9816-BED89B682171}" type="pres">
      <dgm:prSet presAssocID="{B3B7470E-C2BE-4769-8871-7F331E637064}" presName="sibTrans" presStyleCnt="0"/>
      <dgm:spPr/>
    </dgm:pt>
    <dgm:pt modelId="{890F7442-5955-48EB-AA86-104E48120CF1}" type="pres">
      <dgm:prSet presAssocID="{A93BE41A-2668-4519-8C34-8F169E178C96}" presName="compNode" presStyleCnt="0"/>
      <dgm:spPr/>
    </dgm:pt>
    <dgm:pt modelId="{81AFB387-7FF1-4C19-9A94-3DEDF7953760}" type="pres">
      <dgm:prSet presAssocID="{A93BE41A-2668-4519-8C34-8F169E178C96}" presName="iconBgRect" presStyleLbl="bgShp" presStyleIdx="2" presStyleCnt="5"/>
      <dgm:spPr/>
    </dgm:pt>
    <dgm:pt modelId="{E26A49FF-AACC-4F92-90E6-8FFE5181D348}" type="pres">
      <dgm:prSet presAssocID="{A93BE41A-2668-4519-8C34-8F169E178C9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print2"/>
        </a:ext>
      </dgm:extLst>
    </dgm:pt>
    <dgm:pt modelId="{027C4297-C77F-4C90-AC34-5DFC731A386D}" type="pres">
      <dgm:prSet presAssocID="{A93BE41A-2668-4519-8C34-8F169E178C96}" presName="spaceRect" presStyleCnt="0"/>
      <dgm:spPr/>
    </dgm:pt>
    <dgm:pt modelId="{3A473168-4B6A-4F49-9600-E5F41B562C54}" type="pres">
      <dgm:prSet presAssocID="{A93BE41A-2668-4519-8C34-8F169E178C96}" presName="textRect" presStyleLbl="revTx" presStyleIdx="2" presStyleCnt="5">
        <dgm:presLayoutVars>
          <dgm:chMax val="1"/>
          <dgm:chPref val="1"/>
        </dgm:presLayoutVars>
      </dgm:prSet>
      <dgm:spPr/>
    </dgm:pt>
    <dgm:pt modelId="{45506D8D-0E00-4321-8A18-8A27D8F767FE}" type="pres">
      <dgm:prSet presAssocID="{B7D35323-8D95-479B-ABDB-B4849A0650D7}" presName="sibTrans" presStyleCnt="0"/>
      <dgm:spPr/>
    </dgm:pt>
    <dgm:pt modelId="{C8667F59-B534-4FD5-98BB-3FF34001FD73}" type="pres">
      <dgm:prSet presAssocID="{8DC55573-5174-4AFF-B7D8-179A4BEE7CB3}" presName="compNode" presStyleCnt="0"/>
      <dgm:spPr/>
    </dgm:pt>
    <dgm:pt modelId="{C9023255-1FB3-40C1-87F0-C5BF52EDC498}" type="pres">
      <dgm:prSet presAssocID="{8DC55573-5174-4AFF-B7D8-179A4BEE7CB3}" presName="iconBgRect" presStyleLbl="bgShp" presStyleIdx="3" presStyleCnt="5"/>
      <dgm:spPr/>
    </dgm:pt>
    <dgm:pt modelId="{DCC40D95-C3E6-4098-9132-5E0EC893017F}" type="pres">
      <dgm:prSet presAssocID="{8DC55573-5174-4AFF-B7D8-179A4BEE7CB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Solid"/>
        </a:ext>
      </dgm:extLst>
    </dgm:pt>
    <dgm:pt modelId="{6EB28064-55CA-42A9-8EE2-5765528004E6}" type="pres">
      <dgm:prSet presAssocID="{8DC55573-5174-4AFF-B7D8-179A4BEE7CB3}" presName="spaceRect" presStyleCnt="0"/>
      <dgm:spPr/>
    </dgm:pt>
    <dgm:pt modelId="{F7536E05-C1D0-42DE-81D9-A4C38FB69B23}" type="pres">
      <dgm:prSet presAssocID="{8DC55573-5174-4AFF-B7D8-179A4BEE7CB3}" presName="textRect" presStyleLbl="revTx" presStyleIdx="3" presStyleCnt="5">
        <dgm:presLayoutVars>
          <dgm:chMax val="1"/>
          <dgm:chPref val="1"/>
        </dgm:presLayoutVars>
      </dgm:prSet>
      <dgm:spPr/>
    </dgm:pt>
    <dgm:pt modelId="{340C6E06-017B-4A58-851E-D87D0B0963DA}" type="pres">
      <dgm:prSet presAssocID="{97292557-9FD8-402A-BBBF-DEEBC7EF53E4}" presName="sibTrans" presStyleCnt="0"/>
      <dgm:spPr/>
    </dgm:pt>
    <dgm:pt modelId="{B814697B-7AF3-42D8-AB68-C4CB633B230A}" type="pres">
      <dgm:prSet presAssocID="{C03FC1C9-23CE-4BA3-AB63-772F369C6976}" presName="compNode" presStyleCnt="0"/>
      <dgm:spPr/>
    </dgm:pt>
    <dgm:pt modelId="{6AD6EE56-AD75-42C4-9008-400A218787C4}" type="pres">
      <dgm:prSet presAssocID="{C03FC1C9-23CE-4BA3-AB63-772F369C6976}" presName="iconBgRect" presStyleLbl="bgShp" presStyleIdx="4" presStyleCnt="5"/>
      <dgm:spPr/>
    </dgm:pt>
    <dgm:pt modelId="{A7E364D5-BC54-4287-BCBA-5AD740FCED80}" type="pres">
      <dgm:prSet presAssocID="{C03FC1C9-23CE-4BA3-AB63-772F369C697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nboarding"/>
        </a:ext>
      </dgm:extLst>
    </dgm:pt>
    <dgm:pt modelId="{C0133575-32E5-419D-9BE8-C545907D401F}" type="pres">
      <dgm:prSet presAssocID="{C03FC1C9-23CE-4BA3-AB63-772F369C6976}" presName="spaceRect" presStyleCnt="0"/>
      <dgm:spPr/>
    </dgm:pt>
    <dgm:pt modelId="{7EA99B64-F2CC-4388-B314-926CA103713E}" type="pres">
      <dgm:prSet presAssocID="{C03FC1C9-23CE-4BA3-AB63-772F369C6976}" presName="textRect" presStyleLbl="revTx" presStyleIdx="4" presStyleCnt="5">
        <dgm:presLayoutVars>
          <dgm:chMax val="1"/>
          <dgm:chPref val="1"/>
        </dgm:presLayoutVars>
      </dgm:prSet>
      <dgm:spPr/>
    </dgm:pt>
  </dgm:ptLst>
  <dgm:cxnLst>
    <dgm:cxn modelId="{FF7B3F27-FEC7-465B-A494-62321DB4B271}" type="presOf" srcId="{A93BE41A-2668-4519-8C34-8F169E178C96}" destId="{3A473168-4B6A-4F49-9600-E5F41B562C54}" srcOrd="0" destOrd="0" presId="urn:microsoft.com/office/officeart/2018/5/layout/IconCircleLabelList"/>
    <dgm:cxn modelId="{D8D3E839-A707-416C-909D-F8E3E15BFACE}" srcId="{79C486D2-CE07-44BA-B5CF-C916A3137709}" destId="{FA5991DC-3B63-4A2D-A9FA-DB79751281BA}" srcOrd="1" destOrd="0" parTransId="{11281C98-9CA6-41DC-851D-CA12CA462497}" sibTransId="{B3B7470E-C2BE-4769-8871-7F331E637064}"/>
    <dgm:cxn modelId="{B2B49240-AFF8-4C65-9F86-F9671C830556}" srcId="{79C486D2-CE07-44BA-B5CF-C916A3137709}" destId="{A93BE41A-2668-4519-8C34-8F169E178C96}" srcOrd="2" destOrd="0" parTransId="{90EDC15E-5347-4566-855B-E40787FA5BCF}" sibTransId="{B7D35323-8D95-479B-ABDB-B4849A0650D7}"/>
    <dgm:cxn modelId="{D68E1A52-6A90-4394-82A9-AF9EE2C85344}" srcId="{79C486D2-CE07-44BA-B5CF-C916A3137709}" destId="{8DC55573-5174-4AFF-B7D8-179A4BEE7CB3}" srcOrd="3" destOrd="0" parTransId="{A3AA2401-875A-4CAB-B552-05314E89F812}" sibTransId="{97292557-9FD8-402A-BBBF-DEEBC7EF53E4}"/>
    <dgm:cxn modelId="{7804A558-386D-43F5-888A-3B0D8468E56C}" type="presOf" srcId="{DB8D87AB-7B9F-43AF-BE1C-A48B3AABCF57}" destId="{A1AA5BCE-F80E-460F-A304-DEE2C2D9533E}" srcOrd="0" destOrd="0" presId="urn:microsoft.com/office/officeart/2018/5/layout/IconCircleLabelList"/>
    <dgm:cxn modelId="{D3D64689-3B87-4892-B614-7CE0D5333BDB}" srcId="{79C486D2-CE07-44BA-B5CF-C916A3137709}" destId="{C03FC1C9-23CE-4BA3-AB63-772F369C6976}" srcOrd="4" destOrd="0" parTransId="{A829CD19-FC5E-46B2-9110-B308D2608977}" sibTransId="{760E1003-EC0E-4DBE-A740-C62133F2D407}"/>
    <dgm:cxn modelId="{04DD648B-E244-475C-B425-DE54EB96CA48}" type="presOf" srcId="{C03FC1C9-23CE-4BA3-AB63-772F369C6976}" destId="{7EA99B64-F2CC-4388-B314-926CA103713E}" srcOrd="0" destOrd="0" presId="urn:microsoft.com/office/officeart/2018/5/layout/IconCircleLabelList"/>
    <dgm:cxn modelId="{2AD21DAF-7278-4E9E-9641-7B28660AD399}" type="presOf" srcId="{79C486D2-CE07-44BA-B5CF-C916A3137709}" destId="{2B02C478-BC14-4FAC-A36B-18F0D5B3068E}" srcOrd="0" destOrd="0" presId="urn:microsoft.com/office/officeart/2018/5/layout/IconCircleLabelList"/>
    <dgm:cxn modelId="{2A2F21BF-48DD-403A-B33B-1F4597A524B4}" type="presOf" srcId="{FA5991DC-3B63-4A2D-A9FA-DB79751281BA}" destId="{1FC2A8DB-3FF7-40F8-9CDA-4E35B22B779D}" srcOrd="0" destOrd="0" presId="urn:microsoft.com/office/officeart/2018/5/layout/IconCircleLabelList"/>
    <dgm:cxn modelId="{848501CC-988D-4021-8AFE-415BA8C7C0BA}" srcId="{79C486D2-CE07-44BA-B5CF-C916A3137709}" destId="{DB8D87AB-7B9F-43AF-BE1C-A48B3AABCF57}" srcOrd="0" destOrd="0" parTransId="{997D578B-6937-44F6-9E6E-EC419B493BA9}" sibTransId="{E8240CA0-DD19-41C5-AD83-955170CE1E61}"/>
    <dgm:cxn modelId="{C89DDFE5-9B55-47C7-BB7E-D9C492895B52}" type="presOf" srcId="{8DC55573-5174-4AFF-B7D8-179A4BEE7CB3}" destId="{F7536E05-C1D0-42DE-81D9-A4C38FB69B23}" srcOrd="0" destOrd="0" presId="urn:microsoft.com/office/officeart/2018/5/layout/IconCircleLabelList"/>
    <dgm:cxn modelId="{046AB93C-7BB3-444D-9BFE-FF8280806DA6}" type="presParOf" srcId="{2B02C478-BC14-4FAC-A36B-18F0D5B3068E}" destId="{3B4405EC-1B22-491A-8BDD-B9BD2B6010CF}" srcOrd="0" destOrd="0" presId="urn:microsoft.com/office/officeart/2018/5/layout/IconCircleLabelList"/>
    <dgm:cxn modelId="{47A049F0-DF6B-47F9-9653-575EE618FDB3}" type="presParOf" srcId="{3B4405EC-1B22-491A-8BDD-B9BD2B6010CF}" destId="{63BD2929-7145-44CA-83A0-21F25987C7B9}" srcOrd="0" destOrd="0" presId="urn:microsoft.com/office/officeart/2018/5/layout/IconCircleLabelList"/>
    <dgm:cxn modelId="{484A086A-8659-41BC-A3A0-5F8FD74B4F0A}" type="presParOf" srcId="{3B4405EC-1B22-491A-8BDD-B9BD2B6010CF}" destId="{FDE5D731-04DD-473B-9191-87ACA765B8E3}" srcOrd="1" destOrd="0" presId="urn:microsoft.com/office/officeart/2018/5/layout/IconCircleLabelList"/>
    <dgm:cxn modelId="{4A36B692-C7F7-49B8-A2AF-ECF58F3F80F1}" type="presParOf" srcId="{3B4405EC-1B22-491A-8BDD-B9BD2B6010CF}" destId="{EBCC4D7C-955C-46A6-B14B-81BE031656C4}" srcOrd="2" destOrd="0" presId="urn:microsoft.com/office/officeart/2018/5/layout/IconCircleLabelList"/>
    <dgm:cxn modelId="{CA2DCC81-C790-4912-AD55-9CD60EC61A22}" type="presParOf" srcId="{3B4405EC-1B22-491A-8BDD-B9BD2B6010CF}" destId="{A1AA5BCE-F80E-460F-A304-DEE2C2D9533E}" srcOrd="3" destOrd="0" presId="urn:microsoft.com/office/officeart/2018/5/layout/IconCircleLabelList"/>
    <dgm:cxn modelId="{69023499-B5CA-4AE1-9478-6F5B72A9F163}" type="presParOf" srcId="{2B02C478-BC14-4FAC-A36B-18F0D5B3068E}" destId="{601614C8-0A60-43B4-8FBC-4909482AA5FE}" srcOrd="1" destOrd="0" presId="urn:microsoft.com/office/officeart/2018/5/layout/IconCircleLabelList"/>
    <dgm:cxn modelId="{9A873B99-3A95-444B-838B-59BC7F68237C}" type="presParOf" srcId="{2B02C478-BC14-4FAC-A36B-18F0D5B3068E}" destId="{458EA89D-C134-4E26-A044-2E02841469AA}" srcOrd="2" destOrd="0" presId="urn:microsoft.com/office/officeart/2018/5/layout/IconCircleLabelList"/>
    <dgm:cxn modelId="{8D913252-7D16-4558-9034-6EB9C3DBBA15}" type="presParOf" srcId="{458EA89D-C134-4E26-A044-2E02841469AA}" destId="{ACE934EB-53FA-4C1B-BA55-87E03C91900E}" srcOrd="0" destOrd="0" presId="urn:microsoft.com/office/officeart/2018/5/layout/IconCircleLabelList"/>
    <dgm:cxn modelId="{37BE77D1-8060-440B-AD9C-0EEBEA146A49}" type="presParOf" srcId="{458EA89D-C134-4E26-A044-2E02841469AA}" destId="{1C3DE4E0-1F93-40FE-B2F3-AB5EA00A0C79}" srcOrd="1" destOrd="0" presId="urn:microsoft.com/office/officeart/2018/5/layout/IconCircleLabelList"/>
    <dgm:cxn modelId="{6905FED2-EAC8-4342-94E1-257909EEC8AC}" type="presParOf" srcId="{458EA89D-C134-4E26-A044-2E02841469AA}" destId="{DE380F8C-4136-4540-862D-A7D2753DBD49}" srcOrd="2" destOrd="0" presId="urn:microsoft.com/office/officeart/2018/5/layout/IconCircleLabelList"/>
    <dgm:cxn modelId="{19B988CE-D110-4020-95CC-72A1F0247459}" type="presParOf" srcId="{458EA89D-C134-4E26-A044-2E02841469AA}" destId="{1FC2A8DB-3FF7-40F8-9CDA-4E35B22B779D}" srcOrd="3" destOrd="0" presId="urn:microsoft.com/office/officeart/2018/5/layout/IconCircleLabelList"/>
    <dgm:cxn modelId="{79561007-72E8-410E-B4DA-995200F62A98}" type="presParOf" srcId="{2B02C478-BC14-4FAC-A36B-18F0D5B3068E}" destId="{F8AA479E-E9FB-4DA4-9816-BED89B682171}" srcOrd="3" destOrd="0" presId="urn:microsoft.com/office/officeart/2018/5/layout/IconCircleLabelList"/>
    <dgm:cxn modelId="{475FBB09-6428-4883-ACA1-5B2494376BB6}" type="presParOf" srcId="{2B02C478-BC14-4FAC-A36B-18F0D5B3068E}" destId="{890F7442-5955-48EB-AA86-104E48120CF1}" srcOrd="4" destOrd="0" presId="urn:microsoft.com/office/officeart/2018/5/layout/IconCircleLabelList"/>
    <dgm:cxn modelId="{CF72E2F1-8108-4E31-8AFA-35C6F6DD7711}" type="presParOf" srcId="{890F7442-5955-48EB-AA86-104E48120CF1}" destId="{81AFB387-7FF1-4C19-9A94-3DEDF7953760}" srcOrd="0" destOrd="0" presId="urn:microsoft.com/office/officeart/2018/5/layout/IconCircleLabelList"/>
    <dgm:cxn modelId="{384C1260-877B-489D-BC7A-51ECDFE0D7B3}" type="presParOf" srcId="{890F7442-5955-48EB-AA86-104E48120CF1}" destId="{E26A49FF-AACC-4F92-90E6-8FFE5181D348}" srcOrd="1" destOrd="0" presId="urn:microsoft.com/office/officeart/2018/5/layout/IconCircleLabelList"/>
    <dgm:cxn modelId="{196B268B-E2F4-4212-A1EC-DF11357138E3}" type="presParOf" srcId="{890F7442-5955-48EB-AA86-104E48120CF1}" destId="{027C4297-C77F-4C90-AC34-5DFC731A386D}" srcOrd="2" destOrd="0" presId="urn:microsoft.com/office/officeart/2018/5/layout/IconCircleLabelList"/>
    <dgm:cxn modelId="{969B89B1-A1C3-4936-BD7B-A89A6CFED8E6}" type="presParOf" srcId="{890F7442-5955-48EB-AA86-104E48120CF1}" destId="{3A473168-4B6A-4F49-9600-E5F41B562C54}" srcOrd="3" destOrd="0" presId="urn:microsoft.com/office/officeart/2018/5/layout/IconCircleLabelList"/>
    <dgm:cxn modelId="{DC4B6DFF-997B-4E9F-B564-54A68FE6BEF7}" type="presParOf" srcId="{2B02C478-BC14-4FAC-A36B-18F0D5B3068E}" destId="{45506D8D-0E00-4321-8A18-8A27D8F767FE}" srcOrd="5" destOrd="0" presId="urn:microsoft.com/office/officeart/2018/5/layout/IconCircleLabelList"/>
    <dgm:cxn modelId="{A9099E14-6A76-410C-95DD-2400CD77AD5F}" type="presParOf" srcId="{2B02C478-BC14-4FAC-A36B-18F0D5B3068E}" destId="{C8667F59-B534-4FD5-98BB-3FF34001FD73}" srcOrd="6" destOrd="0" presId="urn:microsoft.com/office/officeart/2018/5/layout/IconCircleLabelList"/>
    <dgm:cxn modelId="{2625F546-1828-442E-805F-CF3D6ACDF57C}" type="presParOf" srcId="{C8667F59-B534-4FD5-98BB-3FF34001FD73}" destId="{C9023255-1FB3-40C1-87F0-C5BF52EDC498}" srcOrd="0" destOrd="0" presId="urn:microsoft.com/office/officeart/2018/5/layout/IconCircleLabelList"/>
    <dgm:cxn modelId="{72BEFD9D-0137-4AD7-843E-D6240E68C6A4}" type="presParOf" srcId="{C8667F59-B534-4FD5-98BB-3FF34001FD73}" destId="{DCC40D95-C3E6-4098-9132-5E0EC893017F}" srcOrd="1" destOrd="0" presId="urn:microsoft.com/office/officeart/2018/5/layout/IconCircleLabelList"/>
    <dgm:cxn modelId="{833D6AD3-31FA-495F-81EE-81768E69A8C3}" type="presParOf" srcId="{C8667F59-B534-4FD5-98BB-3FF34001FD73}" destId="{6EB28064-55CA-42A9-8EE2-5765528004E6}" srcOrd="2" destOrd="0" presId="urn:microsoft.com/office/officeart/2018/5/layout/IconCircleLabelList"/>
    <dgm:cxn modelId="{206E4E40-CF89-42BD-8083-F398ED33677F}" type="presParOf" srcId="{C8667F59-B534-4FD5-98BB-3FF34001FD73}" destId="{F7536E05-C1D0-42DE-81D9-A4C38FB69B23}" srcOrd="3" destOrd="0" presId="urn:microsoft.com/office/officeart/2018/5/layout/IconCircleLabelList"/>
    <dgm:cxn modelId="{7DD0B433-5384-437C-A9CE-36B3DE27E504}" type="presParOf" srcId="{2B02C478-BC14-4FAC-A36B-18F0D5B3068E}" destId="{340C6E06-017B-4A58-851E-D87D0B0963DA}" srcOrd="7" destOrd="0" presId="urn:microsoft.com/office/officeart/2018/5/layout/IconCircleLabelList"/>
    <dgm:cxn modelId="{F5FED539-82EC-40D9-9418-28ADDB89CC85}" type="presParOf" srcId="{2B02C478-BC14-4FAC-A36B-18F0D5B3068E}" destId="{B814697B-7AF3-42D8-AB68-C4CB633B230A}" srcOrd="8" destOrd="0" presId="urn:microsoft.com/office/officeart/2018/5/layout/IconCircleLabelList"/>
    <dgm:cxn modelId="{76851598-7E9D-458B-9789-F6A7F19F2B7E}" type="presParOf" srcId="{B814697B-7AF3-42D8-AB68-C4CB633B230A}" destId="{6AD6EE56-AD75-42C4-9008-400A218787C4}" srcOrd="0" destOrd="0" presId="urn:microsoft.com/office/officeart/2018/5/layout/IconCircleLabelList"/>
    <dgm:cxn modelId="{DC1A129F-B908-459A-A1F5-180DC6F678BA}" type="presParOf" srcId="{B814697B-7AF3-42D8-AB68-C4CB633B230A}" destId="{A7E364D5-BC54-4287-BCBA-5AD740FCED80}" srcOrd="1" destOrd="0" presId="urn:microsoft.com/office/officeart/2018/5/layout/IconCircleLabelList"/>
    <dgm:cxn modelId="{2AC2E4CB-6A1B-4345-97E8-57D963B0EE4D}" type="presParOf" srcId="{B814697B-7AF3-42D8-AB68-C4CB633B230A}" destId="{C0133575-32E5-419D-9BE8-C545907D401F}" srcOrd="2" destOrd="0" presId="urn:microsoft.com/office/officeart/2018/5/layout/IconCircleLabelList"/>
    <dgm:cxn modelId="{F9A3078C-5FF0-4EA7-928A-B90E8454ED8B}" type="presParOf" srcId="{B814697B-7AF3-42D8-AB68-C4CB633B230A}" destId="{7EA99B64-F2CC-4388-B314-926CA103713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D2929-7145-44CA-83A0-21F25987C7B9}">
      <dsp:nvSpPr>
        <dsp:cNvPr id="0" name=""/>
        <dsp:cNvSpPr/>
      </dsp:nvSpPr>
      <dsp:spPr>
        <a:xfrm>
          <a:off x="592801" y="55771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5D731-04DD-473B-9191-87ACA765B8E3}">
      <dsp:nvSpPr>
        <dsp:cNvPr id="0" name=""/>
        <dsp:cNvSpPr/>
      </dsp:nvSpPr>
      <dsp:spPr>
        <a:xfrm>
          <a:off x="826801" y="79171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AA5BCE-F80E-460F-A304-DEE2C2D9533E}">
      <dsp:nvSpPr>
        <dsp:cNvPr id="0" name=""/>
        <dsp:cNvSpPr/>
      </dsp:nvSpPr>
      <dsp:spPr>
        <a:xfrm>
          <a:off x="241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Självskattning – Din egen syn</a:t>
          </a:r>
        </a:p>
      </dsp:txBody>
      <dsp:txXfrm>
        <a:off x="241801" y="1997713"/>
        <a:ext cx="1800000" cy="720000"/>
      </dsp:txXfrm>
    </dsp:sp>
    <dsp:sp modelId="{ACE934EB-53FA-4C1B-BA55-87E03C91900E}">
      <dsp:nvSpPr>
        <dsp:cNvPr id="0" name=""/>
        <dsp:cNvSpPr/>
      </dsp:nvSpPr>
      <dsp:spPr>
        <a:xfrm>
          <a:off x="2707801" y="55771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3DE4E0-1F93-40FE-B2F3-AB5EA00A0C79}">
      <dsp:nvSpPr>
        <dsp:cNvPr id="0" name=""/>
        <dsp:cNvSpPr/>
      </dsp:nvSpPr>
      <dsp:spPr>
        <a:xfrm>
          <a:off x="2941801" y="79171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C2A8DB-3FF7-40F8-9CDA-4E35B22B779D}">
      <dsp:nvSpPr>
        <dsp:cNvPr id="0" name=""/>
        <dsp:cNvSpPr/>
      </dsp:nvSpPr>
      <dsp:spPr>
        <a:xfrm>
          <a:off x="2356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Självskattning ger endast en begränsad bild</a:t>
          </a:r>
        </a:p>
      </dsp:txBody>
      <dsp:txXfrm>
        <a:off x="2356801" y="1997713"/>
        <a:ext cx="1800000" cy="720000"/>
      </dsp:txXfrm>
    </dsp:sp>
    <dsp:sp modelId="{81AFB387-7FF1-4C19-9A94-3DEDF7953760}">
      <dsp:nvSpPr>
        <dsp:cNvPr id="0" name=""/>
        <dsp:cNvSpPr/>
      </dsp:nvSpPr>
      <dsp:spPr>
        <a:xfrm>
          <a:off x="4822802" y="55771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A49FF-AACC-4F92-90E6-8FFE5181D348}">
      <dsp:nvSpPr>
        <dsp:cNvPr id="0" name=""/>
        <dsp:cNvSpPr/>
      </dsp:nvSpPr>
      <dsp:spPr>
        <a:xfrm>
          <a:off x="5056802" y="79171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73168-4B6A-4F49-9600-E5F41B562C54}">
      <dsp:nvSpPr>
        <dsp:cNvPr id="0" name=""/>
        <dsp:cNvSpPr/>
      </dsp:nvSpPr>
      <dsp:spPr>
        <a:xfrm>
          <a:off x="4471802"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Dina kollegor svarar hur de ser dina styrkor o bidrag</a:t>
          </a:r>
        </a:p>
      </dsp:txBody>
      <dsp:txXfrm>
        <a:off x="4471802" y="1997713"/>
        <a:ext cx="1800000" cy="720000"/>
      </dsp:txXfrm>
    </dsp:sp>
    <dsp:sp modelId="{C9023255-1FB3-40C1-87F0-C5BF52EDC498}">
      <dsp:nvSpPr>
        <dsp:cNvPr id="0" name=""/>
        <dsp:cNvSpPr/>
      </dsp:nvSpPr>
      <dsp:spPr>
        <a:xfrm>
          <a:off x="1650301" y="316771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40D95-C3E6-4098-9132-5E0EC893017F}">
      <dsp:nvSpPr>
        <dsp:cNvPr id="0" name=""/>
        <dsp:cNvSpPr/>
      </dsp:nvSpPr>
      <dsp:spPr>
        <a:xfrm>
          <a:off x="1884301" y="340171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36E05-C1D0-42DE-81D9-A4C38FB69B23}">
      <dsp:nvSpPr>
        <dsp:cNvPr id="0" name=""/>
        <dsp:cNvSpPr/>
      </dsp:nvSpPr>
      <dsp:spPr>
        <a:xfrm>
          <a:off x="1299301"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Alla i gruppen svarar om varandra</a:t>
          </a:r>
        </a:p>
      </dsp:txBody>
      <dsp:txXfrm>
        <a:off x="1299301" y="4607713"/>
        <a:ext cx="1800000" cy="720000"/>
      </dsp:txXfrm>
    </dsp:sp>
    <dsp:sp modelId="{6AD6EE56-AD75-42C4-9008-400A218787C4}">
      <dsp:nvSpPr>
        <dsp:cNvPr id="0" name=""/>
        <dsp:cNvSpPr/>
      </dsp:nvSpPr>
      <dsp:spPr>
        <a:xfrm>
          <a:off x="3765302" y="316771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364D5-BC54-4287-BCBA-5AD740FCED80}">
      <dsp:nvSpPr>
        <dsp:cNvPr id="0" name=""/>
        <dsp:cNvSpPr/>
      </dsp:nvSpPr>
      <dsp:spPr>
        <a:xfrm>
          <a:off x="3999302" y="340171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A99B64-F2CC-4388-B314-926CA103713E}">
      <dsp:nvSpPr>
        <dsp:cNvPr id="0" name=""/>
        <dsp:cNvSpPr/>
      </dsp:nvSpPr>
      <dsp:spPr>
        <a:xfrm>
          <a:off x="3414302"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Observatörssvar ger en demokratisk process</a:t>
          </a:r>
        </a:p>
      </dsp:txBody>
      <dsp:txXfrm>
        <a:off x="3414302" y="4607713"/>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26D50-8720-4FE2-80C0-9F7807211714}" type="datetimeFigureOut">
              <a:rPr lang="sv-SE" smtClean="0"/>
              <a:t>2020-01-04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61207D-6FE0-4952-A085-6F02C2B7BEE9}" type="slidenum">
              <a:rPr lang="sv-SE" smtClean="0"/>
              <a:t>‹#›</a:t>
            </a:fld>
            <a:endParaRPr lang="sv-SE"/>
          </a:p>
        </p:txBody>
      </p:sp>
    </p:spTree>
    <p:extLst>
      <p:ext uri="{BB962C8B-B14F-4D97-AF65-F5344CB8AC3E}">
        <p14:creationId xmlns:p14="http://schemas.microsoft.com/office/powerpoint/2010/main" val="1013412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Platshållare för bildobjekt 1">
            <a:extLst>
              <a:ext uri="{FF2B5EF4-FFF2-40B4-BE49-F238E27FC236}">
                <a16:creationId xmlns:a16="http://schemas.microsoft.com/office/drawing/2014/main" id="{B2EDBA71-C694-A744-8E12-96B027813B40}"/>
              </a:ext>
            </a:extLst>
          </p:cNvPr>
          <p:cNvSpPr>
            <a:spLocks noGrp="1" noRot="1" noChangeAspect="1" noTextEdit="1"/>
          </p:cNvSpPr>
          <p:nvPr>
            <p:ph type="sldImg"/>
          </p:nvPr>
        </p:nvSpPr>
        <p:spPr>
          <a:ln/>
        </p:spPr>
      </p:sp>
      <p:sp>
        <p:nvSpPr>
          <p:cNvPr id="112643" name="Platshållare för anteckningar 2">
            <a:extLst>
              <a:ext uri="{FF2B5EF4-FFF2-40B4-BE49-F238E27FC236}">
                <a16:creationId xmlns:a16="http://schemas.microsoft.com/office/drawing/2014/main" id="{54F8314B-BD1A-C24F-9899-3B3A98C8AB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dirty="0"/>
              <a:t>Diskutera Ser ni beslut som återkommer och diskuteras år från år och aldrig löses.</a:t>
            </a:r>
          </a:p>
        </p:txBody>
      </p:sp>
      <p:sp>
        <p:nvSpPr>
          <p:cNvPr id="112644" name="Platshållare för bildnummer 3">
            <a:extLst>
              <a:ext uri="{FF2B5EF4-FFF2-40B4-BE49-F238E27FC236}">
                <a16:creationId xmlns:a16="http://schemas.microsoft.com/office/drawing/2014/main" id="{95781BF9-A428-5448-A8AE-BA895DFC2D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fld id="{7C7BEF91-508B-3F47-8519-B117DBAF26A4}" type="slidenum">
              <a:rPr lang="en-US" altLang="sv-SE">
                <a:latin typeface="Times New Roman" panose="02020603050405020304" pitchFamily="18" charset="0"/>
              </a:rPr>
              <a:pPr/>
              <a:t>4</a:t>
            </a:fld>
            <a:endParaRPr lang="en-US" altLang="sv-SE">
              <a:latin typeface="Times New Roman" panose="02020603050405020304" pitchFamily="18" charset="0"/>
            </a:endParaRPr>
          </a:p>
        </p:txBody>
      </p:sp>
    </p:spTree>
    <p:extLst>
      <p:ext uri="{BB962C8B-B14F-4D97-AF65-F5344CB8AC3E}">
        <p14:creationId xmlns:p14="http://schemas.microsoft.com/office/powerpoint/2010/main" val="211720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bildobjekt 1">
            <a:extLst>
              <a:ext uri="{FF2B5EF4-FFF2-40B4-BE49-F238E27FC236}">
                <a16:creationId xmlns:a16="http://schemas.microsoft.com/office/drawing/2014/main" id="{E0DD95F0-BD49-4042-B320-19D58949A3C5}"/>
              </a:ext>
            </a:extLst>
          </p:cNvPr>
          <p:cNvSpPr>
            <a:spLocks noGrp="1" noRot="1" noChangeAspect="1" noChangeArrowheads="1" noTextEdit="1"/>
          </p:cNvSpPr>
          <p:nvPr>
            <p:ph type="sldImg"/>
          </p:nvPr>
        </p:nvSpPr>
        <p:spPr>
          <a:ln/>
        </p:spPr>
      </p:sp>
      <p:sp>
        <p:nvSpPr>
          <p:cNvPr id="10243" name="Platshållare för anteckningar 2">
            <a:extLst>
              <a:ext uri="{FF2B5EF4-FFF2-40B4-BE49-F238E27FC236}">
                <a16:creationId xmlns:a16="http://schemas.microsoft.com/office/drawing/2014/main" id="{6C2A3360-A4F7-4BBA-83BE-6A71E3B085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ea typeface="ＭＳ Ｐゴシック" panose="020B0600070205080204" pitchFamily="34" charset="-128"/>
            </a:endParaRPr>
          </a:p>
        </p:txBody>
      </p:sp>
      <p:sp>
        <p:nvSpPr>
          <p:cNvPr id="10244" name="Platshållare för bildnummer 3">
            <a:extLst>
              <a:ext uri="{FF2B5EF4-FFF2-40B4-BE49-F238E27FC236}">
                <a16:creationId xmlns:a16="http://schemas.microsoft.com/office/drawing/2014/main" id="{F4D9C4D6-D210-4EA3-A745-EB709C66B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4E66B33-F35B-45C1-8E25-6C93183C365F}" type="slidenum">
              <a:rPr lang="en-US" altLang="sv-SE" smtClean="0">
                <a:latin typeface="Times New Roman" panose="02020603050405020304" pitchFamily="18" charset="0"/>
              </a:rPr>
              <a:pPr/>
              <a:t>6</a:t>
            </a:fld>
            <a:endParaRPr lang="en-US" altLang="sv-SE">
              <a:latin typeface="Times New Roman" panose="02020603050405020304" pitchFamily="18" charset="0"/>
            </a:endParaRPr>
          </a:p>
        </p:txBody>
      </p:sp>
    </p:spTree>
    <p:extLst>
      <p:ext uri="{BB962C8B-B14F-4D97-AF65-F5344CB8AC3E}">
        <p14:creationId xmlns:p14="http://schemas.microsoft.com/office/powerpoint/2010/main" val="350757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a:extLst>
              <a:ext uri="{FF2B5EF4-FFF2-40B4-BE49-F238E27FC236}">
                <a16:creationId xmlns:a16="http://schemas.microsoft.com/office/drawing/2014/main" id="{6A654C2E-27E4-40CF-9C55-607FA7C98AF2}"/>
              </a:ext>
            </a:extLst>
          </p:cNvPr>
          <p:cNvSpPr>
            <a:spLocks noGrp="1" noRot="1" noChangeAspect="1" noChangeArrowheads="1" noTextEdit="1"/>
          </p:cNvSpPr>
          <p:nvPr>
            <p:ph type="sldImg"/>
          </p:nvPr>
        </p:nvSpPr>
        <p:spPr>
          <a:ln/>
        </p:spPr>
      </p:sp>
      <p:sp>
        <p:nvSpPr>
          <p:cNvPr id="14339" name="Platshållare för anteckningar 2">
            <a:extLst>
              <a:ext uri="{FF2B5EF4-FFF2-40B4-BE49-F238E27FC236}">
                <a16:creationId xmlns:a16="http://schemas.microsoft.com/office/drawing/2014/main" id="{40F9190E-95D1-4B3E-ABB5-34BFF9CA3F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ea typeface="ＭＳ Ｐゴシック" panose="020B0600070205080204" pitchFamily="34" charset="-128"/>
            </a:endParaRPr>
          </a:p>
        </p:txBody>
      </p:sp>
      <p:sp>
        <p:nvSpPr>
          <p:cNvPr id="14340" name="Platshållare för bildnummer 3">
            <a:extLst>
              <a:ext uri="{FF2B5EF4-FFF2-40B4-BE49-F238E27FC236}">
                <a16:creationId xmlns:a16="http://schemas.microsoft.com/office/drawing/2014/main" id="{61A82715-4468-4BE1-8F99-72DA64E318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916826-3E2B-414F-AF02-EFB03A90EC06}" type="slidenum">
              <a:rPr lang="en-US" altLang="sv-SE" smtClean="0">
                <a:latin typeface="Times New Roman" panose="02020603050405020304" pitchFamily="18" charset="0"/>
              </a:rPr>
              <a:pPr/>
              <a:t>7</a:t>
            </a:fld>
            <a:endParaRPr lang="en-US" altLang="sv-SE">
              <a:latin typeface="Times New Roman" panose="02020603050405020304" pitchFamily="18" charset="0"/>
            </a:endParaRPr>
          </a:p>
        </p:txBody>
      </p:sp>
    </p:spTree>
    <p:extLst>
      <p:ext uri="{BB962C8B-B14F-4D97-AF65-F5344CB8AC3E}">
        <p14:creationId xmlns:p14="http://schemas.microsoft.com/office/powerpoint/2010/main" val="310164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Platshållare för bildobjekt 1">
            <a:extLst>
              <a:ext uri="{FF2B5EF4-FFF2-40B4-BE49-F238E27FC236}">
                <a16:creationId xmlns:a16="http://schemas.microsoft.com/office/drawing/2014/main" id="{E628296C-A804-4840-A517-721396A2DCB3}"/>
              </a:ext>
            </a:extLst>
          </p:cNvPr>
          <p:cNvSpPr>
            <a:spLocks noGrp="1" noRot="1" noChangeAspect="1" noChangeArrowheads="1" noTextEdit="1"/>
          </p:cNvSpPr>
          <p:nvPr>
            <p:ph type="sldImg"/>
          </p:nvPr>
        </p:nvSpPr>
        <p:spPr>
          <a:ln/>
        </p:spPr>
      </p:sp>
      <p:sp>
        <p:nvSpPr>
          <p:cNvPr id="74754" name="Platshållare för anteckningar 2">
            <a:extLst>
              <a:ext uri="{FF2B5EF4-FFF2-40B4-BE49-F238E27FC236}">
                <a16:creationId xmlns:a16="http://schemas.microsoft.com/office/drawing/2014/main" id="{B042D512-083B-1545-845F-082BAB7EA1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a:ea typeface="ＭＳ Ｐゴシック" panose="020B0600070205080204" pitchFamily="34" charset="-128"/>
            </a:endParaRPr>
          </a:p>
        </p:txBody>
      </p:sp>
      <p:sp>
        <p:nvSpPr>
          <p:cNvPr id="74755" name="Platshållare för bildnummer 3">
            <a:extLst>
              <a:ext uri="{FF2B5EF4-FFF2-40B4-BE49-F238E27FC236}">
                <a16:creationId xmlns:a16="http://schemas.microsoft.com/office/drawing/2014/main" id="{C71BDA74-9137-5A47-AA20-BE2918D8AC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a:solidFill>
                  <a:schemeClr val="tx1"/>
                </a:solidFill>
                <a:latin typeface="Arial" panose="020B0604020202020204" pitchFamily="34" charset="0"/>
                <a:ea typeface="ＭＳ Ｐゴシック" panose="020B0600070205080204" pitchFamily="34" charset="-128"/>
              </a:defRPr>
            </a:lvl1pPr>
            <a:lvl2pPr marL="742950" indent="-285750" defTabSz="920750">
              <a:defRPr>
                <a:solidFill>
                  <a:schemeClr val="tx1"/>
                </a:solidFill>
                <a:latin typeface="Arial" panose="020B0604020202020204" pitchFamily="34" charset="0"/>
                <a:ea typeface="ＭＳ Ｐゴシック" panose="020B0600070205080204" pitchFamily="34" charset="-128"/>
              </a:defRPr>
            </a:lvl2pPr>
            <a:lvl3pPr marL="1143000" indent="-228600" defTabSz="920750">
              <a:defRPr>
                <a:solidFill>
                  <a:schemeClr val="tx1"/>
                </a:solidFill>
                <a:latin typeface="Arial" panose="020B0604020202020204" pitchFamily="34" charset="0"/>
                <a:ea typeface="ＭＳ Ｐゴシック" panose="020B0600070205080204" pitchFamily="34" charset="-128"/>
              </a:defRPr>
            </a:lvl3pPr>
            <a:lvl4pPr marL="1600200" indent="-228600" defTabSz="920750">
              <a:defRPr>
                <a:solidFill>
                  <a:schemeClr val="tx1"/>
                </a:solidFill>
                <a:latin typeface="Arial" panose="020B0604020202020204" pitchFamily="34" charset="0"/>
                <a:ea typeface="ＭＳ Ｐゴシック" panose="020B0600070205080204" pitchFamily="34" charset="-128"/>
              </a:defRPr>
            </a:lvl4pPr>
            <a:lvl5pPr marL="2057400" indent="-228600" defTabSz="92075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E9A4F7-9848-E44C-9C64-E55DA4443588}" type="slidenum">
              <a:rPr lang="en-GB" altLang="sv-SE">
                <a:latin typeface="Times New Roman" panose="02020603050405020304" pitchFamily="18" charset="0"/>
              </a:rPr>
              <a:pPr/>
              <a:t>9</a:t>
            </a:fld>
            <a:endParaRPr lang="en-GB" altLang="sv-SE">
              <a:latin typeface="Times New Roman" panose="02020603050405020304" pitchFamily="18" charset="0"/>
            </a:endParaRPr>
          </a:p>
        </p:txBody>
      </p:sp>
    </p:spTree>
    <p:extLst>
      <p:ext uri="{BB962C8B-B14F-4D97-AF65-F5344CB8AC3E}">
        <p14:creationId xmlns:p14="http://schemas.microsoft.com/office/powerpoint/2010/main" val="156632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Platshållare för bildobjekt 1">
            <a:extLst>
              <a:ext uri="{FF2B5EF4-FFF2-40B4-BE49-F238E27FC236}">
                <a16:creationId xmlns:a16="http://schemas.microsoft.com/office/drawing/2014/main" id="{E628296C-A804-4840-A517-721396A2DCB3}"/>
              </a:ext>
            </a:extLst>
          </p:cNvPr>
          <p:cNvSpPr>
            <a:spLocks noGrp="1" noRot="1" noChangeAspect="1" noChangeArrowheads="1" noTextEdit="1"/>
          </p:cNvSpPr>
          <p:nvPr>
            <p:ph type="sldImg"/>
          </p:nvPr>
        </p:nvSpPr>
        <p:spPr>
          <a:ln/>
        </p:spPr>
      </p:sp>
      <p:sp>
        <p:nvSpPr>
          <p:cNvPr id="74754" name="Platshållare för anteckningar 2">
            <a:extLst>
              <a:ext uri="{FF2B5EF4-FFF2-40B4-BE49-F238E27FC236}">
                <a16:creationId xmlns:a16="http://schemas.microsoft.com/office/drawing/2014/main" id="{B042D512-083B-1545-845F-082BAB7EA1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a:ea typeface="ＭＳ Ｐゴシック" panose="020B0600070205080204" pitchFamily="34" charset="-128"/>
            </a:endParaRPr>
          </a:p>
        </p:txBody>
      </p:sp>
      <p:sp>
        <p:nvSpPr>
          <p:cNvPr id="74755" name="Platshållare för bildnummer 3">
            <a:extLst>
              <a:ext uri="{FF2B5EF4-FFF2-40B4-BE49-F238E27FC236}">
                <a16:creationId xmlns:a16="http://schemas.microsoft.com/office/drawing/2014/main" id="{C71BDA74-9137-5A47-AA20-BE2918D8AC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a:solidFill>
                  <a:schemeClr val="tx1"/>
                </a:solidFill>
                <a:latin typeface="Arial" panose="020B0604020202020204" pitchFamily="34" charset="0"/>
                <a:ea typeface="ＭＳ Ｐゴシック" panose="020B0600070205080204" pitchFamily="34" charset="-128"/>
              </a:defRPr>
            </a:lvl1pPr>
            <a:lvl2pPr marL="742950" indent="-285750" defTabSz="920750">
              <a:defRPr>
                <a:solidFill>
                  <a:schemeClr val="tx1"/>
                </a:solidFill>
                <a:latin typeface="Arial" panose="020B0604020202020204" pitchFamily="34" charset="0"/>
                <a:ea typeface="ＭＳ Ｐゴシック" panose="020B0600070205080204" pitchFamily="34" charset="-128"/>
              </a:defRPr>
            </a:lvl2pPr>
            <a:lvl3pPr marL="1143000" indent="-228600" defTabSz="920750">
              <a:defRPr>
                <a:solidFill>
                  <a:schemeClr val="tx1"/>
                </a:solidFill>
                <a:latin typeface="Arial" panose="020B0604020202020204" pitchFamily="34" charset="0"/>
                <a:ea typeface="ＭＳ Ｐゴシック" panose="020B0600070205080204" pitchFamily="34" charset="-128"/>
              </a:defRPr>
            </a:lvl3pPr>
            <a:lvl4pPr marL="1600200" indent="-228600" defTabSz="920750">
              <a:defRPr>
                <a:solidFill>
                  <a:schemeClr val="tx1"/>
                </a:solidFill>
                <a:latin typeface="Arial" panose="020B0604020202020204" pitchFamily="34" charset="0"/>
                <a:ea typeface="ＭＳ Ｐゴシック" panose="020B0600070205080204" pitchFamily="34" charset="-128"/>
              </a:defRPr>
            </a:lvl4pPr>
            <a:lvl5pPr marL="2057400" indent="-228600" defTabSz="92075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E9A4F7-9848-E44C-9C64-E55DA4443588}" type="slidenum">
              <a:rPr lang="en-GB" altLang="sv-SE">
                <a:latin typeface="Times New Roman" panose="02020603050405020304" pitchFamily="18" charset="0"/>
              </a:rPr>
              <a:pPr/>
              <a:t>13</a:t>
            </a:fld>
            <a:endParaRPr lang="en-GB" altLang="sv-SE">
              <a:latin typeface="Times New Roman" panose="02020603050405020304" pitchFamily="18" charset="0"/>
            </a:endParaRPr>
          </a:p>
        </p:txBody>
      </p:sp>
    </p:spTree>
    <p:extLst>
      <p:ext uri="{BB962C8B-B14F-4D97-AF65-F5344CB8AC3E}">
        <p14:creationId xmlns:p14="http://schemas.microsoft.com/office/powerpoint/2010/main" val="788197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026442DA-8A0D-4144-A863-B931E54A0AFA}" type="slidenum">
              <a:rPr lang="en-US" smtClean="0"/>
              <a:pPr/>
              <a:t>18</a:t>
            </a:fld>
            <a:endParaRPr lang="en-US"/>
          </a:p>
        </p:txBody>
      </p:sp>
    </p:spTree>
    <p:extLst>
      <p:ext uri="{BB962C8B-B14F-4D97-AF65-F5344CB8AC3E}">
        <p14:creationId xmlns:p14="http://schemas.microsoft.com/office/powerpoint/2010/main" val="305313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89B95-C0FA-4609-B0EF-49B37D25811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6D6754D8-F492-4A7B-813A-E9D0FD62B5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AAC1A27-5EAC-40E0-A222-D9B06B040021}"/>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5" name="Platshållare för sidfot 4">
            <a:extLst>
              <a:ext uri="{FF2B5EF4-FFF2-40B4-BE49-F238E27FC236}">
                <a16:creationId xmlns:a16="http://schemas.microsoft.com/office/drawing/2014/main" id="{832514CE-96C9-4D52-8FE5-B373318E6B6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35BEB1D-94D6-4D69-8153-9AE7EA9A7436}"/>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177870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C8F683-06A9-4B97-B939-8E34A74BC7E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62FBA17-F148-4750-A683-789506AFCEFE}"/>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CCB9F83-385B-42A2-B1D9-3ECA6D6E72FC}"/>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5" name="Platshållare för sidfot 4">
            <a:extLst>
              <a:ext uri="{FF2B5EF4-FFF2-40B4-BE49-F238E27FC236}">
                <a16:creationId xmlns:a16="http://schemas.microsoft.com/office/drawing/2014/main" id="{2DB5334A-C65D-44D7-BEF1-44198332F08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37431DF-AC70-43B2-85E4-69FC9C96A483}"/>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214969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7F2AD16-C777-4C4D-8176-D6F54C8A450F}"/>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606A674-DFEB-4013-8767-07C92598E74E}"/>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4E536E-F04B-49C3-B0A8-91C596B75520}"/>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5" name="Platshållare för sidfot 4">
            <a:extLst>
              <a:ext uri="{FF2B5EF4-FFF2-40B4-BE49-F238E27FC236}">
                <a16:creationId xmlns:a16="http://schemas.microsoft.com/office/drawing/2014/main" id="{06E090FD-2067-4D1F-9551-6D54CBE373D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AF950A8-108A-4E53-921C-1B8388A56474}"/>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239446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9AC95A-B4E3-48B9-AF04-3C60C6CC16F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9D0E3B-B848-4076-A440-D70F9056320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BB0C72A-CBC1-4DA8-8781-DC5B4D524DEA}"/>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5" name="Platshållare för sidfot 4">
            <a:extLst>
              <a:ext uri="{FF2B5EF4-FFF2-40B4-BE49-F238E27FC236}">
                <a16:creationId xmlns:a16="http://schemas.microsoft.com/office/drawing/2014/main" id="{52F64783-4F27-4FAA-87C6-3DC4BE28B10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0D41C5C-6F17-4AF3-9DC0-1CFD6B89A3DF}"/>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114792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592B42-4713-406E-A73D-F12A73F360E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72DBFE-46D2-4829-A554-7E813EDE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9632C38-5F56-44D2-B007-20E04313EA91}"/>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5" name="Platshållare för sidfot 4">
            <a:extLst>
              <a:ext uri="{FF2B5EF4-FFF2-40B4-BE49-F238E27FC236}">
                <a16:creationId xmlns:a16="http://schemas.microsoft.com/office/drawing/2014/main" id="{7E0942FF-AE28-4553-9F04-AA75B9680F2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11224E3-EF98-494D-942B-538948B7964F}"/>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305027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3562C7-8B1D-4515-AC1E-C34C5E2906F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24C320C-2BFB-43BE-8D03-1DAFF2114AC7}"/>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F388364-56FA-4EB5-9677-C894D637A65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A46BE33-0EE3-4567-AC1E-6C54733D2E7E}"/>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6" name="Platshållare för sidfot 5">
            <a:extLst>
              <a:ext uri="{FF2B5EF4-FFF2-40B4-BE49-F238E27FC236}">
                <a16:creationId xmlns:a16="http://schemas.microsoft.com/office/drawing/2014/main" id="{B961B54F-3A0E-4DF8-BBDC-4358E5F7474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26D0BC8-44FA-427E-96E5-D5397FE6F1A2}"/>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155799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BAE115-63C0-4401-A147-A0D92697C55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AB96DA2-86E0-4926-8E4B-4A4E46360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BAFB43D-3276-4D86-BD90-640FCCD941F8}"/>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DF407C4-7B8D-4003-BDC0-C422E30C9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FAF1117-6677-433E-890B-5910D0C0D0C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BDED3AE-0E2C-4327-B6DB-CBDEDB5A0B61}"/>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8" name="Platshållare för sidfot 7">
            <a:extLst>
              <a:ext uri="{FF2B5EF4-FFF2-40B4-BE49-F238E27FC236}">
                <a16:creationId xmlns:a16="http://schemas.microsoft.com/office/drawing/2014/main" id="{33741AD9-A2C7-49E1-93FA-C88DA802966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9ED60F6-8E89-4F98-B435-762442071393}"/>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58180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171096-5629-496E-B9EE-334A2D69D25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E198D93-2DB9-45DA-B2FE-70CC232AA935}"/>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4" name="Platshållare för sidfot 3">
            <a:extLst>
              <a:ext uri="{FF2B5EF4-FFF2-40B4-BE49-F238E27FC236}">
                <a16:creationId xmlns:a16="http://schemas.microsoft.com/office/drawing/2014/main" id="{5A38C953-A182-419A-8DD4-5E4FD9D2365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8A8F577-C29E-4622-A434-316337A3733F}"/>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253608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2634775-AD84-4385-B384-00945AFB1C1F}"/>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3" name="Platshållare för sidfot 2">
            <a:extLst>
              <a:ext uri="{FF2B5EF4-FFF2-40B4-BE49-F238E27FC236}">
                <a16:creationId xmlns:a16="http://schemas.microsoft.com/office/drawing/2014/main" id="{A06475F9-54C8-4F52-8BE8-7BF7AF98D493}"/>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4C8F8CA-0A47-448F-9993-4D93C12CAE49}"/>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308963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DA25D6-C2E8-4314-BD95-99E6DC6DAB2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AA94B43-6CC8-44FD-83D6-4C41232EA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1C398E3-A56C-4865-89D5-29F153740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66F1CDA-21C9-4A71-B260-6B6DA451A020}"/>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6" name="Platshållare för sidfot 5">
            <a:extLst>
              <a:ext uri="{FF2B5EF4-FFF2-40B4-BE49-F238E27FC236}">
                <a16:creationId xmlns:a16="http://schemas.microsoft.com/office/drawing/2014/main" id="{735FA9AB-C171-4ED1-9824-DB2A00923D5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91B3E2B-6D2C-4C67-9FE3-D417D5B97237}"/>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207538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64E210-B016-4901-8F32-EBC1DA65D2E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FC1397E2-3704-4CD2-BE98-2B3B47555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DA4B449-067F-42B9-BA61-622D4D02A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A51FC1F-A8E2-4C62-A19D-B84DA92C28D9}"/>
              </a:ext>
            </a:extLst>
          </p:cNvPr>
          <p:cNvSpPr>
            <a:spLocks noGrp="1"/>
          </p:cNvSpPr>
          <p:nvPr>
            <p:ph type="dt" sz="half" idx="10"/>
          </p:nvPr>
        </p:nvSpPr>
        <p:spPr/>
        <p:txBody>
          <a:bodyPr/>
          <a:lstStyle/>
          <a:p>
            <a:fld id="{029A095D-530F-4E48-B687-2195D7C91EE0}" type="datetimeFigureOut">
              <a:rPr lang="sv-SE" smtClean="0"/>
              <a:t>2020-01-04</a:t>
            </a:fld>
            <a:endParaRPr lang="sv-SE"/>
          </a:p>
        </p:txBody>
      </p:sp>
      <p:sp>
        <p:nvSpPr>
          <p:cNvPr id="6" name="Platshållare för sidfot 5">
            <a:extLst>
              <a:ext uri="{FF2B5EF4-FFF2-40B4-BE49-F238E27FC236}">
                <a16:creationId xmlns:a16="http://schemas.microsoft.com/office/drawing/2014/main" id="{FFEB12AD-3DEE-4295-A375-D916129DCD1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AD4161D-DA2D-41D9-BA58-3DC0A93C586A}"/>
              </a:ext>
            </a:extLst>
          </p:cNvPr>
          <p:cNvSpPr>
            <a:spLocks noGrp="1"/>
          </p:cNvSpPr>
          <p:nvPr>
            <p:ph type="sldNum" sz="quarter" idx="12"/>
          </p:nvPr>
        </p:nvSpPr>
        <p:spPr/>
        <p:txBody>
          <a:bodyPr/>
          <a:lstStyle/>
          <a:p>
            <a:fld id="{12C11050-C3B2-43A8-83B6-A2A21FD1AB22}" type="slidenum">
              <a:rPr lang="sv-SE" smtClean="0"/>
              <a:t>‹#›</a:t>
            </a:fld>
            <a:endParaRPr lang="sv-SE"/>
          </a:p>
        </p:txBody>
      </p:sp>
    </p:spTree>
    <p:extLst>
      <p:ext uri="{BB962C8B-B14F-4D97-AF65-F5344CB8AC3E}">
        <p14:creationId xmlns:p14="http://schemas.microsoft.com/office/powerpoint/2010/main" val="1166958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EB681FD-0F9C-41E5-AA82-ED08335ADC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E1D3DE4-73E2-4468-972E-C855C9C21C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B995EEC-9AD4-4CB0-95CB-8987E2129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A095D-530F-4E48-B687-2195D7C91EE0}" type="datetimeFigureOut">
              <a:rPr lang="sv-SE" smtClean="0"/>
              <a:t>2020-01-04</a:t>
            </a:fld>
            <a:endParaRPr lang="sv-SE"/>
          </a:p>
        </p:txBody>
      </p:sp>
      <p:sp>
        <p:nvSpPr>
          <p:cNvPr id="5" name="Platshållare för sidfot 4">
            <a:extLst>
              <a:ext uri="{FF2B5EF4-FFF2-40B4-BE49-F238E27FC236}">
                <a16:creationId xmlns:a16="http://schemas.microsoft.com/office/drawing/2014/main" id="{7401B937-FCEF-4F5A-A7EF-490E7E233A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0A2CA78-E3E8-49A1-A5AC-D25890E00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11050-C3B2-43A8-83B6-A2A21FD1AB22}" type="slidenum">
              <a:rPr lang="sv-SE" smtClean="0"/>
              <a:t>‹#›</a:t>
            </a:fld>
            <a:endParaRPr lang="sv-SE"/>
          </a:p>
        </p:txBody>
      </p:sp>
    </p:spTree>
    <p:extLst>
      <p:ext uri="{BB962C8B-B14F-4D97-AF65-F5344CB8AC3E}">
        <p14:creationId xmlns:p14="http://schemas.microsoft.com/office/powerpoint/2010/main" val="2423270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hyperlink" Target="http://www.belbin.se/" TargetMode="Externa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7.xml"/><Relationship Id="rId5" Type="http://schemas.openxmlformats.org/officeDocument/2006/relationships/image" Target="../media/image4.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4.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8C0A4B-BD77-42B3-8CD0-121BDE6C313D}"/>
              </a:ext>
            </a:extLst>
          </p:cNvPr>
          <p:cNvSpPr>
            <a:spLocks noGrp="1"/>
          </p:cNvSpPr>
          <p:nvPr>
            <p:ph type="ctrTitle"/>
          </p:nvPr>
        </p:nvSpPr>
        <p:spPr>
          <a:xfrm>
            <a:off x="1524000" y="408373"/>
            <a:ext cx="9144000" cy="3542190"/>
          </a:xfrm>
        </p:spPr>
        <p:txBody>
          <a:bodyPr>
            <a:normAutofit fontScale="90000"/>
          </a:bodyPr>
          <a:lstStyle/>
          <a:p>
            <a:br>
              <a:rPr lang="sv-SE" b="1" dirty="0"/>
            </a:br>
            <a:br>
              <a:rPr lang="sv-SE" b="1" dirty="0"/>
            </a:br>
            <a:r>
              <a:rPr lang="sv-SE" b="1" dirty="0"/>
              <a:t>Med Belbin Team </a:t>
            </a:r>
            <a:r>
              <a:rPr lang="sv-SE" b="1" dirty="0" err="1"/>
              <a:t>Skills</a:t>
            </a:r>
            <a:r>
              <a:rPr lang="sv-SE" b="1" dirty="0"/>
              <a:t>® </a:t>
            </a:r>
            <a:br>
              <a:rPr lang="sv-SE" b="1" dirty="0"/>
            </a:br>
            <a:r>
              <a:rPr lang="sv-SE" b="1" dirty="0"/>
              <a:t>lyckas Ledningsgruppen</a:t>
            </a:r>
            <a:br>
              <a:rPr lang="sv-SE" b="1" dirty="0"/>
            </a:br>
            <a:r>
              <a:rPr lang="sv-SE" b="1" dirty="0"/>
              <a:t> än bättre </a:t>
            </a:r>
          </a:p>
        </p:txBody>
      </p:sp>
      <p:sp>
        <p:nvSpPr>
          <p:cNvPr id="3" name="Underrubrik 2">
            <a:extLst>
              <a:ext uri="{FF2B5EF4-FFF2-40B4-BE49-F238E27FC236}">
                <a16:creationId xmlns:a16="http://schemas.microsoft.com/office/drawing/2014/main" id="{F1EC2B58-DF8B-489C-A33D-E79259E42713}"/>
              </a:ext>
            </a:extLst>
          </p:cNvPr>
          <p:cNvSpPr>
            <a:spLocks noGrp="1"/>
          </p:cNvSpPr>
          <p:nvPr>
            <p:ph type="subTitle" idx="1"/>
          </p:nvPr>
        </p:nvSpPr>
        <p:spPr/>
        <p:txBody>
          <a:bodyPr/>
          <a:lstStyle/>
          <a:p>
            <a:endParaRPr lang="sv-SE" dirty="0"/>
          </a:p>
          <a:p>
            <a:endParaRPr lang="sv-SE" b="1" i="1" dirty="0"/>
          </a:p>
        </p:txBody>
      </p:sp>
      <p:pic>
        <p:nvPicPr>
          <p:cNvPr id="4" name="Picture 1" descr="BELBIN(uk)-Belbin lozenge logo.jpg">
            <a:extLst>
              <a:ext uri="{FF2B5EF4-FFF2-40B4-BE49-F238E27FC236}">
                <a16:creationId xmlns:a16="http://schemas.microsoft.com/office/drawing/2014/main" id="{41A6DE64-EF2B-4267-95C0-B342D5938E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3081" y="5852318"/>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244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658442-28A1-4AE6-9023-2C8C42AFAECF}"/>
              </a:ext>
            </a:extLst>
          </p:cNvPr>
          <p:cNvSpPr>
            <a:spLocks noGrp="1"/>
          </p:cNvSpPr>
          <p:nvPr>
            <p:ph type="title"/>
          </p:nvPr>
        </p:nvSpPr>
        <p:spPr>
          <a:xfrm>
            <a:off x="863028" y="1012004"/>
            <a:ext cx="4331271" cy="4795408"/>
          </a:xfrm>
        </p:spPr>
        <p:txBody>
          <a:bodyPr>
            <a:normAutofit/>
          </a:bodyPr>
          <a:lstStyle/>
          <a:p>
            <a:r>
              <a:rPr lang="sv-SE" sz="3700" b="1" dirty="0" err="1"/>
              <a:t>Belbinprocessen</a:t>
            </a:r>
            <a:r>
              <a:rPr lang="sv-SE" sz="3700" b="1" dirty="0"/>
              <a:t> </a:t>
            </a:r>
            <a:br>
              <a:rPr lang="sv-SE" sz="3700" b="1" dirty="0"/>
            </a:br>
            <a:br>
              <a:rPr lang="sv-SE" sz="3700" b="1" dirty="0"/>
            </a:br>
            <a:r>
              <a:rPr lang="sv-SE" sz="3700" b="1" dirty="0"/>
              <a:t>Självskattning &amp; Observatörernas Syn mäter Relations-</a:t>
            </a:r>
            <a:br>
              <a:rPr lang="sv-SE" sz="3700" b="1" dirty="0"/>
            </a:br>
            <a:r>
              <a:rPr lang="sv-SE" sz="3700" b="1" dirty="0"/>
              <a:t>mönstret i gruppen</a:t>
            </a:r>
          </a:p>
        </p:txBody>
      </p:sp>
      <p:pic>
        <p:nvPicPr>
          <p:cNvPr id="4" name="Bildobjekt 3">
            <a:extLst>
              <a:ext uri="{FF2B5EF4-FFF2-40B4-BE49-F238E27FC236}">
                <a16:creationId xmlns:a16="http://schemas.microsoft.com/office/drawing/2014/main" id="{5ADB719B-67A7-794F-9C62-DBA37B2BC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353" y="6245467"/>
            <a:ext cx="2103920" cy="531062"/>
          </a:xfrm>
          <a:prstGeom prst="rect">
            <a:avLst/>
          </a:prstGeom>
        </p:spPr>
      </p:pic>
      <p:graphicFrame>
        <p:nvGraphicFramePr>
          <p:cNvPr id="8" name="Platshållare för innehåll 5">
            <a:extLst>
              <a:ext uri="{FF2B5EF4-FFF2-40B4-BE49-F238E27FC236}">
                <a16:creationId xmlns:a16="http://schemas.microsoft.com/office/drawing/2014/main" id="{FFFA77B6-3CCE-4741-A9A1-E6551C0CC8F3}"/>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008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F40BF2F-3D81-4988-B8E3-C1A79EBFD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156" y="1365457"/>
            <a:ext cx="4765687" cy="4127085"/>
          </a:xfrm>
          <a:prstGeom prst="rect">
            <a:avLst/>
          </a:prstGeom>
        </p:spPr>
      </p:pic>
      <p:pic>
        <p:nvPicPr>
          <p:cNvPr id="4" name="Bildobjekt 3">
            <a:extLst>
              <a:ext uri="{FF2B5EF4-FFF2-40B4-BE49-F238E27FC236}">
                <a16:creationId xmlns:a16="http://schemas.microsoft.com/office/drawing/2014/main" id="{F94A6E2B-E9D3-4929-83CE-82E092811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353" y="6245467"/>
            <a:ext cx="2103920" cy="531062"/>
          </a:xfrm>
          <a:prstGeom prst="rect">
            <a:avLst/>
          </a:prstGeom>
        </p:spPr>
      </p:pic>
      <p:sp>
        <p:nvSpPr>
          <p:cNvPr id="5" name="textruta 4">
            <a:extLst>
              <a:ext uri="{FF2B5EF4-FFF2-40B4-BE49-F238E27FC236}">
                <a16:creationId xmlns:a16="http://schemas.microsoft.com/office/drawing/2014/main" id="{C6106806-2674-42DA-B2E6-26188A9D52C8}"/>
              </a:ext>
            </a:extLst>
          </p:cNvPr>
          <p:cNvSpPr txBox="1"/>
          <p:nvPr/>
        </p:nvSpPr>
        <p:spPr>
          <a:xfrm>
            <a:off x="594804" y="1047565"/>
            <a:ext cx="3948327" cy="4832092"/>
          </a:xfrm>
          <a:prstGeom prst="rect">
            <a:avLst/>
          </a:prstGeom>
          <a:noFill/>
        </p:spPr>
        <p:txBody>
          <a:bodyPr wrap="square" rtlCol="0">
            <a:spAutoFit/>
          </a:bodyPr>
          <a:lstStyle/>
          <a:p>
            <a:r>
              <a:rPr lang="sv-SE" sz="2000" b="1" dirty="0"/>
              <a:t>Individuella rapporter</a:t>
            </a:r>
          </a:p>
          <a:p>
            <a:pPr marL="285750" indent="-285750">
              <a:buFontTx/>
              <a:buChar char="-"/>
            </a:pPr>
            <a:r>
              <a:rPr lang="sv-SE" dirty="0"/>
              <a:t>Identifiera o förstärka beteendemässiga styrkor</a:t>
            </a:r>
          </a:p>
          <a:p>
            <a:pPr marL="285750" indent="-285750">
              <a:buFontTx/>
              <a:buChar char="-"/>
            </a:pPr>
            <a:r>
              <a:rPr lang="sv-SE" dirty="0"/>
              <a:t>Ökat engagemang</a:t>
            </a:r>
          </a:p>
          <a:p>
            <a:pPr marL="285750" indent="-285750">
              <a:buFontTx/>
              <a:buChar char="-"/>
            </a:pPr>
            <a:r>
              <a:rPr lang="sv-SE" dirty="0"/>
              <a:t>Låter alla arbeta till sin fulla potential</a:t>
            </a:r>
          </a:p>
          <a:p>
            <a:pPr marL="285750" indent="-285750">
              <a:buFontTx/>
              <a:buChar char="-"/>
            </a:pPr>
            <a:r>
              <a:rPr lang="sv-SE" dirty="0"/>
              <a:t>Upptäcka o utveckla strategier för att minska svagheter förknippade med teamrollstyrkor</a:t>
            </a:r>
          </a:p>
          <a:p>
            <a:pPr marL="285750" indent="-285750">
              <a:buFontTx/>
              <a:buChar char="-"/>
            </a:pPr>
            <a:r>
              <a:rPr lang="sv-SE" dirty="0"/>
              <a:t>Få förståelse för hur andra tolkar ens beteende, analysera skillnader i uppfattning o utforska orsaker</a:t>
            </a:r>
          </a:p>
          <a:p>
            <a:pPr marL="285750" indent="-285750">
              <a:buFontTx/>
              <a:buChar char="-"/>
            </a:pPr>
            <a:r>
              <a:rPr lang="sv-SE" dirty="0"/>
              <a:t>Reflektera över optimal arbetsmiljö</a:t>
            </a:r>
          </a:p>
          <a:p>
            <a:pPr marL="285750" indent="-285750">
              <a:buFontTx/>
              <a:buChar char="-"/>
            </a:pPr>
            <a:r>
              <a:rPr lang="sv-SE" dirty="0"/>
              <a:t>Uttrycka sina föredragna arbetsstilar så kollegor o chefer kan delegera o samarbeta mera effektivt</a:t>
            </a:r>
          </a:p>
          <a:p>
            <a:pPr marL="285750" indent="-285750">
              <a:buFontTx/>
              <a:buChar char="-"/>
            </a:pPr>
            <a:endParaRPr lang="sv-SE" dirty="0"/>
          </a:p>
          <a:p>
            <a:pPr marL="285750" indent="-285750">
              <a:buFontTx/>
              <a:buChar char="-"/>
            </a:pPr>
            <a:endParaRPr lang="sv-SE" dirty="0"/>
          </a:p>
        </p:txBody>
      </p:sp>
    </p:spTree>
    <p:extLst>
      <p:ext uri="{BB962C8B-B14F-4D97-AF65-F5344CB8AC3E}">
        <p14:creationId xmlns:p14="http://schemas.microsoft.com/office/powerpoint/2010/main" val="29004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8291FB8-AB95-4595-A1F6-BFEA116D7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353" y="6245467"/>
            <a:ext cx="2103920" cy="531062"/>
          </a:xfrm>
          <a:prstGeom prst="rect">
            <a:avLst/>
          </a:prstGeom>
        </p:spPr>
      </p:pic>
      <p:pic>
        <p:nvPicPr>
          <p:cNvPr id="4" name="Bildobjekt 3">
            <a:extLst>
              <a:ext uri="{FF2B5EF4-FFF2-40B4-BE49-F238E27FC236}">
                <a16:creationId xmlns:a16="http://schemas.microsoft.com/office/drawing/2014/main" id="{E4DE312F-651B-40D4-9D93-196571932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156" y="1365457"/>
            <a:ext cx="4765687" cy="4127085"/>
          </a:xfrm>
          <a:prstGeom prst="rect">
            <a:avLst/>
          </a:prstGeom>
        </p:spPr>
      </p:pic>
      <p:sp>
        <p:nvSpPr>
          <p:cNvPr id="5" name="textruta 4">
            <a:extLst>
              <a:ext uri="{FF2B5EF4-FFF2-40B4-BE49-F238E27FC236}">
                <a16:creationId xmlns:a16="http://schemas.microsoft.com/office/drawing/2014/main" id="{882F7BE4-1823-4852-A295-634C05F62B61}"/>
              </a:ext>
            </a:extLst>
          </p:cNvPr>
          <p:cNvSpPr txBox="1"/>
          <p:nvPr/>
        </p:nvSpPr>
        <p:spPr>
          <a:xfrm flipH="1">
            <a:off x="655247" y="1171974"/>
            <a:ext cx="3233171" cy="4524315"/>
          </a:xfrm>
          <a:prstGeom prst="rect">
            <a:avLst/>
          </a:prstGeom>
          <a:noFill/>
        </p:spPr>
        <p:txBody>
          <a:bodyPr wrap="square" rtlCol="0">
            <a:spAutoFit/>
          </a:bodyPr>
          <a:lstStyle/>
          <a:p>
            <a:r>
              <a:rPr lang="sv-SE" b="1" dirty="0"/>
              <a:t>Teamrapporter</a:t>
            </a:r>
          </a:p>
          <a:p>
            <a:r>
              <a:rPr lang="sv-SE" dirty="0"/>
              <a:t>Bedömer hur en grupp individer kommer arbeta samman som ett team och vem som kommer ta vilken roll och var det finns luckor och överlappningar i beteendemässiga bidrag</a:t>
            </a:r>
          </a:p>
          <a:p>
            <a:endParaRPr lang="sv-SE" dirty="0"/>
          </a:p>
          <a:p>
            <a:endParaRPr lang="sv-SE" dirty="0"/>
          </a:p>
          <a:p>
            <a:r>
              <a:rPr lang="sv-SE" dirty="0"/>
              <a:t>Utforska styrkor/svagheter i ett befintligt team. Hur ser ni på  varandra?</a:t>
            </a:r>
          </a:p>
          <a:p>
            <a:r>
              <a:rPr lang="sv-SE" dirty="0"/>
              <a:t>Används varje teammedlem på rätt sätt? Och till sin fulla potential?</a:t>
            </a:r>
          </a:p>
          <a:p>
            <a:r>
              <a:rPr lang="sv-SE" dirty="0"/>
              <a:t>Utforska kulturen i teamet</a:t>
            </a:r>
          </a:p>
        </p:txBody>
      </p:sp>
      <p:sp>
        <p:nvSpPr>
          <p:cNvPr id="6" name="textruta 5">
            <a:extLst>
              <a:ext uri="{FF2B5EF4-FFF2-40B4-BE49-F238E27FC236}">
                <a16:creationId xmlns:a16="http://schemas.microsoft.com/office/drawing/2014/main" id="{408CDA95-BE42-439D-A4EF-521C9A66E986}"/>
              </a:ext>
            </a:extLst>
          </p:cNvPr>
          <p:cNvSpPr txBox="1"/>
          <p:nvPr/>
        </p:nvSpPr>
        <p:spPr>
          <a:xfrm>
            <a:off x="8478843" y="1365457"/>
            <a:ext cx="2976199" cy="2031325"/>
          </a:xfrm>
          <a:prstGeom prst="rect">
            <a:avLst/>
          </a:prstGeom>
          <a:noFill/>
        </p:spPr>
        <p:txBody>
          <a:bodyPr wrap="none" rtlCol="0">
            <a:spAutoFit/>
          </a:bodyPr>
          <a:lstStyle/>
          <a:p>
            <a:r>
              <a:rPr lang="sv-SE" b="1" dirty="0"/>
              <a:t>Spelar roll</a:t>
            </a:r>
          </a:p>
          <a:p>
            <a:r>
              <a:rPr lang="sv-SE" dirty="0"/>
              <a:t>Typ av team, Mål, </a:t>
            </a:r>
          </a:p>
          <a:p>
            <a:r>
              <a:rPr lang="sv-SE" dirty="0"/>
              <a:t>tidshorisont, hierarki</a:t>
            </a:r>
          </a:p>
          <a:p>
            <a:endParaRPr lang="sv-SE" dirty="0"/>
          </a:p>
          <a:p>
            <a:r>
              <a:rPr lang="sv-SE" dirty="0"/>
              <a:t>Viktigt initiera betydelsefulla, </a:t>
            </a:r>
            <a:br>
              <a:rPr lang="sv-SE" dirty="0"/>
            </a:br>
            <a:r>
              <a:rPr lang="sv-SE" dirty="0"/>
              <a:t>produktiva samtal och hjälpa</a:t>
            </a:r>
          </a:p>
          <a:p>
            <a:r>
              <a:rPr lang="sv-SE" dirty="0"/>
              <a:t>Teamet bli så bra det kan</a:t>
            </a:r>
          </a:p>
        </p:txBody>
      </p:sp>
    </p:spTree>
    <p:extLst>
      <p:ext uri="{BB962C8B-B14F-4D97-AF65-F5344CB8AC3E}">
        <p14:creationId xmlns:p14="http://schemas.microsoft.com/office/powerpoint/2010/main" val="338369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treckad höger 23">
            <a:extLst>
              <a:ext uri="{FF2B5EF4-FFF2-40B4-BE49-F238E27FC236}">
                <a16:creationId xmlns:a16="http://schemas.microsoft.com/office/drawing/2014/main" id="{EEC448E3-4C6A-3844-99AC-34BF23CCCDC0}"/>
              </a:ext>
            </a:extLst>
          </p:cNvPr>
          <p:cNvSpPr/>
          <p:nvPr/>
        </p:nvSpPr>
        <p:spPr>
          <a:xfrm rot="2102264">
            <a:off x="4941154" y="3169935"/>
            <a:ext cx="1681801" cy="392596"/>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Streckad höger 22">
            <a:extLst>
              <a:ext uri="{FF2B5EF4-FFF2-40B4-BE49-F238E27FC236}">
                <a16:creationId xmlns:a16="http://schemas.microsoft.com/office/drawing/2014/main" id="{7CB51E28-0279-0D45-8436-75F0A129E16D}"/>
              </a:ext>
            </a:extLst>
          </p:cNvPr>
          <p:cNvSpPr/>
          <p:nvPr/>
        </p:nvSpPr>
        <p:spPr>
          <a:xfrm>
            <a:off x="5364704" y="2563479"/>
            <a:ext cx="916353" cy="392596"/>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Streckad höger 7">
            <a:extLst>
              <a:ext uri="{FF2B5EF4-FFF2-40B4-BE49-F238E27FC236}">
                <a16:creationId xmlns:a16="http://schemas.microsoft.com/office/drawing/2014/main" id="{5B39BB7B-7FAF-0F4B-91A5-938D1C0238F8}"/>
              </a:ext>
            </a:extLst>
          </p:cNvPr>
          <p:cNvSpPr/>
          <p:nvPr/>
        </p:nvSpPr>
        <p:spPr>
          <a:xfrm rot="19002076">
            <a:off x="5030049" y="2059938"/>
            <a:ext cx="1412064" cy="392596"/>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Höger 6">
            <a:extLst>
              <a:ext uri="{FF2B5EF4-FFF2-40B4-BE49-F238E27FC236}">
                <a16:creationId xmlns:a16="http://schemas.microsoft.com/office/drawing/2014/main" id="{B7AAC082-6DC0-6D4F-B4A9-78D8F3FF82A0}"/>
              </a:ext>
            </a:extLst>
          </p:cNvPr>
          <p:cNvSpPr/>
          <p:nvPr/>
        </p:nvSpPr>
        <p:spPr>
          <a:xfrm>
            <a:off x="2298695" y="2674203"/>
            <a:ext cx="620486" cy="21771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2" name="Group 80">
            <a:extLst>
              <a:ext uri="{FF2B5EF4-FFF2-40B4-BE49-F238E27FC236}">
                <a16:creationId xmlns:a16="http://schemas.microsoft.com/office/drawing/2014/main" id="{CE2D7796-572F-FE4C-83A8-893622B9506A}"/>
              </a:ext>
            </a:extLst>
          </p:cNvPr>
          <p:cNvGrpSpPr>
            <a:grpSpLocks/>
          </p:cNvGrpSpPr>
          <p:nvPr/>
        </p:nvGrpSpPr>
        <p:grpSpPr bwMode="auto">
          <a:xfrm>
            <a:off x="-1" y="6019800"/>
            <a:ext cx="12191989" cy="838200"/>
            <a:chOff x="0" y="0"/>
            <a:chExt cx="5760" cy="528"/>
          </a:xfrm>
        </p:grpSpPr>
        <p:pic>
          <p:nvPicPr>
            <p:cNvPr id="13" name="Picture 81">
              <a:extLst>
                <a:ext uri="{FF2B5EF4-FFF2-40B4-BE49-F238E27FC236}">
                  <a16:creationId xmlns:a16="http://schemas.microsoft.com/office/drawing/2014/main" id="{A90F7C5A-1F08-F244-905B-EB802DDB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2">
              <a:extLst>
                <a:ext uri="{FF2B5EF4-FFF2-40B4-BE49-F238E27FC236}">
                  <a16:creationId xmlns:a16="http://schemas.microsoft.com/office/drawing/2014/main" id="{DA988C85-407D-B04A-A1C1-E37964054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3">
              <a:extLst>
                <a:ext uri="{FF2B5EF4-FFF2-40B4-BE49-F238E27FC236}">
                  <a16:creationId xmlns:a16="http://schemas.microsoft.com/office/drawing/2014/main" id="{847ED3DC-F6D8-AC4F-868C-027105C35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84">
            <a:extLst>
              <a:ext uri="{FF2B5EF4-FFF2-40B4-BE49-F238E27FC236}">
                <a16:creationId xmlns:a16="http://schemas.microsoft.com/office/drawing/2014/main" id="{B5AD4ADA-91E1-6749-A594-421E37ED1334}"/>
              </a:ext>
            </a:extLst>
          </p:cNvPr>
          <p:cNvPicPr>
            <a:picLocks noChangeAspect="1" noChangeArrowheads="1"/>
          </p:cNvPicPr>
          <p:nvPr/>
        </p:nvPicPr>
        <p:blipFill>
          <a:blip r:embed="rId4">
            <a:lum bright="32000" contrast="26000"/>
            <a:extLst>
              <a:ext uri="{28A0092B-C50C-407E-A947-70E740481C1C}">
                <a14:useLocalDpi xmlns:a14="http://schemas.microsoft.com/office/drawing/2010/main" val="0"/>
              </a:ext>
            </a:extLst>
          </a:blip>
          <a:srcRect l="797" r="797"/>
          <a:stretch>
            <a:fillRect/>
          </a:stretch>
        </p:blipFill>
        <p:spPr bwMode="auto">
          <a:xfrm>
            <a:off x="2682" y="5797461"/>
            <a:ext cx="12179300" cy="26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descr="BELBIN(uk)-Belbin lozenge logo.jpg">
            <a:extLst>
              <a:ext uri="{FF2B5EF4-FFF2-40B4-BE49-F238E27FC236}">
                <a16:creationId xmlns:a16="http://schemas.microsoft.com/office/drawing/2014/main" id="{884D4994-86FA-6641-9C70-325F177A61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3852" y="6247182"/>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3">
            <a:extLst>
              <a:ext uri="{FF2B5EF4-FFF2-40B4-BE49-F238E27FC236}">
                <a16:creationId xmlns:a16="http://schemas.microsoft.com/office/drawing/2014/main" id="{4D8FDA7B-3C98-BD46-9DB4-A5BEDCD764A4}"/>
              </a:ext>
            </a:extLst>
          </p:cNvPr>
          <p:cNvSpPr txBox="1"/>
          <p:nvPr/>
        </p:nvSpPr>
        <p:spPr>
          <a:xfrm>
            <a:off x="470517" y="261256"/>
            <a:ext cx="11469949" cy="646331"/>
          </a:xfrm>
          <a:prstGeom prst="rect">
            <a:avLst/>
          </a:prstGeom>
          <a:noFill/>
        </p:spPr>
        <p:txBody>
          <a:bodyPr wrap="square" rtlCol="0">
            <a:spAutoFit/>
          </a:bodyPr>
          <a:lstStyle/>
          <a:p>
            <a:r>
              <a:rPr lang="sv-SE" sz="3600" b="1" dirty="0"/>
              <a:t>Exempel på hur vi arbetat medutveckling av ledningsgrupp</a:t>
            </a:r>
          </a:p>
        </p:txBody>
      </p:sp>
      <p:sp>
        <p:nvSpPr>
          <p:cNvPr id="6" name="Ellips 5">
            <a:extLst>
              <a:ext uri="{FF2B5EF4-FFF2-40B4-BE49-F238E27FC236}">
                <a16:creationId xmlns:a16="http://schemas.microsoft.com/office/drawing/2014/main" id="{F55EFCF1-E6A5-014A-B6A9-66F41EB28A7E}"/>
              </a:ext>
            </a:extLst>
          </p:cNvPr>
          <p:cNvSpPr/>
          <p:nvPr/>
        </p:nvSpPr>
        <p:spPr>
          <a:xfrm>
            <a:off x="152400" y="2385732"/>
            <a:ext cx="2492828" cy="7946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err="1"/>
              <a:t>Belbin</a:t>
            </a:r>
            <a:r>
              <a:rPr lang="sv-SE" dirty="0"/>
              <a:t> kartläggning</a:t>
            </a:r>
          </a:p>
        </p:txBody>
      </p:sp>
      <p:sp>
        <p:nvSpPr>
          <p:cNvPr id="19" name="Ellips 18">
            <a:extLst>
              <a:ext uri="{FF2B5EF4-FFF2-40B4-BE49-F238E27FC236}">
                <a16:creationId xmlns:a16="http://schemas.microsoft.com/office/drawing/2014/main" id="{D007F7A2-A2A9-2D4D-AA2B-E71F5C40AAC5}"/>
              </a:ext>
            </a:extLst>
          </p:cNvPr>
          <p:cNvSpPr/>
          <p:nvPr/>
        </p:nvSpPr>
        <p:spPr>
          <a:xfrm>
            <a:off x="2919181" y="2385732"/>
            <a:ext cx="2492828" cy="7946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Workshop</a:t>
            </a:r>
          </a:p>
        </p:txBody>
      </p:sp>
      <p:sp>
        <p:nvSpPr>
          <p:cNvPr id="20" name="Ellips 19">
            <a:extLst>
              <a:ext uri="{FF2B5EF4-FFF2-40B4-BE49-F238E27FC236}">
                <a16:creationId xmlns:a16="http://schemas.microsoft.com/office/drawing/2014/main" id="{4CD33D8F-DD19-E74B-B996-8A660A4650CA}"/>
              </a:ext>
            </a:extLst>
          </p:cNvPr>
          <p:cNvSpPr/>
          <p:nvPr/>
        </p:nvSpPr>
        <p:spPr>
          <a:xfrm>
            <a:off x="6281057" y="1251857"/>
            <a:ext cx="3455600" cy="7946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7 </a:t>
            </a:r>
            <a:r>
              <a:rPr lang="sv-SE" dirty="0" err="1"/>
              <a:t>ledningsgruppmöten</a:t>
            </a:r>
            <a:r>
              <a:rPr lang="sv-SE" dirty="0"/>
              <a:t> </a:t>
            </a:r>
            <a:r>
              <a:rPr lang="sv-SE" dirty="0" err="1"/>
              <a:t>varannat</a:t>
            </a:r>
            <a:r>
              <a:rPr lang="sv-SE" dirty="0"/>
              <a:t> möte</a:t>
            </a:r>
          </a:p>
        </p:txBody>
      </p:sp>
      <p:sp>
        <p:nvSpPr>
          <p:cNvPr id="21" name="Ellips 20">
            <a:extLst>
              <a:ext uri="{FF2B5EF4-FFF2-40B4-BE49-F238E27FC236}">
                <a16:creationId xmlns:a16="http://schemas.microsoft.com/office/drawing/2014/main" id="{5DC9D69A-B169-534E-94E2-F5830876BB04}"/>
              </a:ext>
            </a:extLst>
          </p:cNvPr>
          <p:cNvSpPr/>
          <p:nvPr/>
        </p:nvSpPr>
        <p:spPr>
          <a:xfrm>
            <a:off x="6281057" y="2385732"/>
            <a:ext cx="3455600" cy="7946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20 dagar under två år</a:t>
            </a:r>
          </a:p>
        </p:txBody>
      </p:sp>
      <p:sp>
        <p:nvSpPr>
          <p:cNvPr id="22" name="Ellips 21">
            <a:extLst>
              <a:ext uri="{FF2B5EF4-FFF2-40B4-BE49-F238E27FC236}">
                <a16:creationId xmlns:a16="http://schemas.microsoft.com/office/drawing/2014/main" id="{DCBAF127-2137-F943-B8AD-D0C47BC280B6}"/>
              </a:ext>
            </a:extLst>
          </p:cNvPr>
          <p:cNvSpPr/>
          <p:nvPr/>
        </p:nvSpPr>
        <p:spPr>
          <a:xfrm>
            <a:off x="6433457" y="3581671"/>
            <a:ext cx="3455600" cy="7946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Uppföljningsmöte</a:t>
            </a:r>
          </a:p>
        </p:txBody>
      </p:sp>
      <p:sp>
        <p:nvSpPr>
          <p:cNvPr id="9" name="textruta 8">
            <a:extLst>
              <a:ext uri="{FF2B5EF4-FFF2-40B4-BE49-F238E27FC236}">
                <a16:creationId xmlns:a16="http://schemas.microsoft.com/office/drawing/2014/main" id="{294719C3-9B1D-314D-9609-60223B93F38B}"/>
              </a:ext>
            </a:extLst>
          </p:cNvPr>
          <p:cNvSpPr txBox="1"/>
          <p:nvPr/>
        </p:nvSpPr>
        <p:spPr>
          <a:xfrm>
            <a:off x="190500" y="4547715"/>
            <a:ext cx="2418438" cy="923330"/>
          </a:xfrm>
          <a:prstGeom prst="rect">
            <a:avLst/>
          </a:prstGeom>
          <a:noFill/>
        </p:spPr>
        <p:txBody>
          <a:bodyPr wrap="square" rtlCol="0">
            <a:spAutoFit/>
          </a:bodyPr>
          <a:lstStyle/>
          <a:p>
            <a:r>
              <a:rPr lang="sv-SE" dirty="0"/>
              <a:t>Hur ser ledningsgruppens relationsmönster ut</a:t>
            </a:r>
          </a:p>
        </p:txBody>
      </p:sp>
      <p:sp>
        <p:nvSpPr>
          <p:cNvPr id="10" name="textruta 9">
            <a:extLst>
              <a:ext uri="{FF2B5EF4-FFF2-40B4-BE49-F238E27FC236}">
                <a16:creationId xmlns:a16="http://schemas.microsoft.com/office/drawing/2014/main" id="{550E9FBD-D9E9-F74E-9DED-2EBEF550ED07}"/>
              </a:ext>
            </a:extLst>
          </p:cNvPr>
          <p:cNvSpPr txBox="1"/>
          <p:nvPr/>
        </p:nvSpPr>
        <p:spPr>
          <a:xfrm>
            <a:off x="2608938" y="4548770"/>
            <a:ext cx="4142031" cy="1200329"/>
          </a:xfrm>
          <a:prstGeom prst="rect">
            <a:avLst/>
          </a:prstGeom>
          <a:noFill/>
        </p:spPr>
        <p:txBody>
          <a:bodyPr wrap="none" rtlCol="0">
            <a:spAutoFit/>
          </a:bodyPr>
          <a:lstStyle/>
          <a:p>
            <a:r>
              <a:rPr lang="sv-SE" dirty="0"/>
              <a:t>En till två dagars workshop så att samtliga </a:t>
            </a:r>
          </a:p>
          <a:p>
            <a:r>
              <a:rPr lang="sv-SE" dirty="0"/>
              <a:t>deltagare förstår relationsmönstret </a:t>
            </a:r>
          </a:p>
          <a:p>
            <a:r>
              <a:rPr lang="sv-SE" dirty="0"/>
              <a:t>och hur det kan utvecklas till att bli </a:t>
            </a:r>
          </a:p>
          <a:p>
            <a:r>
              <a:rPr lang="sv-SE" dirty="0"/>
              <a:t>mer effektivt</a:t>
            </a:r>
          </a:p>
        </p:txBody>
      </p:sp>
      <p:sp>
        <p:nvSpPr>
          <p:cNvPr id="11" name="textruta 10">
            <a:extLst>
              <a:ext uri="{FF2B5EF4-FFF2-40B4-BE49-F238E27FC236}">
                <a16:creationId xmlns:a16="http://schemas.microsoft.com/office/drawing/2014/main" id="{49CAC995-1D26-6741-A347-CC3351B786C6}"/>
              </a:ext>
            </a:extLst>
          </p:cNvPr>
          <p:cNvSpPr txBox="1"/>
          <p:nvPr/>
        </p:nvSpPr>
        <p:spPr>
          <a:xfrm>
            <a:off x="6620926" y="4547551"/>
            <a:ext cx="3192990" cy="646331"/>
          </a:xfrm>
          <a:prstGeom prst="rect">
            <a:avLst/>
          </a:prstGeom>
          <a:noFill/>
        </p:spPr>
        <p:txBody>
          <a:bodyPr wrap="none" rtlCol="0">
            <a:spAutoFit/>
          </a:bodyPr>
          <a:lstStyle/>
          <a:p>
            <a:r>
              <a:rPr lang="sv-SE" dirty="0"/>
              <a:t>Specialanpassning beroende på </a:t>
            </a:r>
          </a:p>
          <a:p>
            <a:r>
              <a:rPr lang="sv-SE" dirty="0"/>
              <a:t>uppdrag och målbild.</a:t>
            </a:r>
          </a:p>
        </p:txBody>
      </p:sp>
    </p:spTree>
    <p:extLst>
      <p:ext uri="{BB962C8B-B14F-4D97-AF65-F5344CB8AC3E}">
        <p14:creationId xmlns:p14="http://schemas.microsoft.com/office/powerpoint/2010/main" val="105647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525F45-AD74-4384-B7DB-4AA4278DC9C3}"/>
              </a:ext>
            </a:extLst>
          </p:cNvPr>
          <p:cNvSpPr>
            <a:spLocks noGrp="1"/>
          </p:cNvSpPr>
          <p:nvPr>
            <p:ph type="title"/>
          </p:nvPr>
        </p:nvSpPr>
        <p:spPr/>
        <p:txBody>
          <a:bodyPr/>
          <a:lstStyle/>
          <a:p>
            <a:r>
              <a:rPr lang="sv-SE" b="1" dirty="0"/>
              <a:t>Förslag till upplägg för Ledningsgruppen</a:t>
            </a:r>
          </a:p>
        </p:txBody>
      </p:sp>
      <p:sp>
        <p:nvSpPr>
          <p:cNvPr id="3" name="Platshållare för innehåll 2">
            <a:extLst>
              <a:ext uri="{FF2B5EF4-FFF2-40B4-BE49-F238E27FC236}">
                <a16:creationId xmlns:a16="http://schemas.microsoft.com/office/drawing/2014/main" id="{875C5F12-32E8-4583-AC27-B5E55C9A5C35}"/>
              </a:ext>
            </a:extLst>
          </p:cNvPr>
          <p:cNvSpPr>
            <a:spLocks noGrp="1"/>
          </p:cNvSpPr>
          <p:nvPr>
            <p:ph idx="1"/>
          </p:nvPr>
        </p:nvSpPr>
        <p:spPr/>
        <p:txBody>
          <a:bodyPr/>
          <a:lstStyle/>
          <a:p>
            <a:r>
              <a:rPr lang="sv-SE" dirty="0" err="1"/>
              <a:t>Belbinkartläggning</a:t>
            </a:r>
            <a:r>
              <a:rPr lang="sv-SE" dirty="0"/>
              <a:t> som görs online – Alla besvarar Din Personliga Profil samt Observatörens Syn om varandra.</a:t>
            </a:r>
          </a:p>
          <a:p>
            <a:r>
              <a:rPr lang="sv-SE" dirty="0"/>
              <a:t>En till två dagars workshop så att samtliga deltagare förstår relationsmönstret och hur det kan utvecklas till att bli mer effektivt.</a:t>
            </a:r>
            <a:br>
              <a:rPr lang="sv-SE" dirty="0"/>
            </a:br>
            <a:r>
              <a:rPr lang="sv-SE" dirty="0"/>
              <a:t>Gruppuppgifter och feedback.</a:t>
            </a:r>
          </a:p>
          <a:p>
            <a:r>
              <a:rPr lang="sv-SE" dirty="0"/>
              <a:t>Vår konsult deltar i 2-3 ledningsgruppsmöten och intervenerar i processen utifrån  överenskommet arbetssätt</a:t>
            </a:r>
          </a:p>
          <a:p>
            <a:r>
              <a:rPr lang="sv-SE" dirty="0"/>
              <a:t>Uppföljning – en till två halvdags workshop för att knyta ihop säcken</a:t>
            </a:r>
          </a:p>
        </p:txBody>
      </p:sp>
      <p:pic>
        <p:nvPicPr>
          <p:cNvPr id="4" name="Bildobjekt 3">
            <a:extLst>
              <a:ext uri="{FF2B5EF4-FFF2-40B4-BE49-F238E27FC236}">
                <a16:creationId xmlns:a16="http://schemas.microsoft.com/office/drawing/2014/main" id="{03E3A374-B8E4-4777-9901-0E46C3092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634" y="5961813"/>
            <a:ext cx="2103920" cy="531062"/>
          </a:xfrm>
          <a:prstGeom prst="rect">
            <a:avLst/>
          </a:prstGeom>
        </p:spPr>
      </p:pic>
    </p:spTree>
    <p:extLst>
      <p:ext uri="{BB962C8B-B14F-4D97-AF65-F5344CB8AC3E}">
        <p14:creationId xmlns:p14="http://schemas.microsoft.com/office/powerpoint/2010/main" val="2761342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6E642A-F410-4619-B7CC-D052B28F4431}"/>
              </a:ext>
            </a:extLst>
          </p:cNvPr>
          <p:cNvSpPr>
            <a:spLocks noGrp="1"/>
          </p:cNvSpPr>
          <p:nvPr>
            <p:ph type="title"/>
          </p:nvPr>
        </p:nvSpPr>
        <p:spPr/>
        <p:txBody>
          <a:bodyPr/>
          <a:lstStyle/>
          <a:p>
            <a:r>
              <a:rPr lang="sv-SE" b="1" dirty="0"/>
              <a:t>Tidplan och investering för Ledningsgruppen </a:t>
            </a:r>
          </a:p>
        </p:txBody>
      </p:sp>
      <p:sp>
        <p:nvSpPr>
          <p:cNvPr id="3" name="Platshållare för innehåll 2">
            <a:extLst>
              <a:ext uri="{FF2B5EF4-FFF2-40B4-BE49-F238E27FC236}">
                <a16:creationId xmlns:a16="http://schemas.microsoft.com/office/drawing/2014/main" id="{FB1E0F86-434E-49B8-86C1-022FAA418C58}"/>
              </a:ext>
            </a:extLst>
          </p:cNvPr>
          <p:cNvSpPr>
            <a:spLocks noGrp="1"/>
          </p:cNvSpPr>
          <p:nvPr>
            <p:ph idx="1"/>
          </p:nvPr>
        </p:nvSpPr>
        <p:spPr/>
        <p:txBody>
          <a:bodyPr/>
          <a:lstStyle/>
          <a:p>
            <a:r>
              <a:rPr lang="sv-SE" dirty="0"/>
              <a:t>Vi kan starta i januari 2020</a:t>
            </a:r>
          </a:p>
          <a:p>
            <a:r>
              <a:rPr lang="sv-SE" dirty="0"/>
              <a:t>Vi är flexibla vad gäller upplägg och tidsåtgång, vi designar gemensamt det slutgiltiga förslaget</a:t>
            </a:r>
          </a:p>
          <a:p>
            <a:r>
              <a:rPr lang="sv-SE" dirty="0"/>
              <a:t>För att få bestående och hållbar effekt bör programmet genomföras under 6-8 månader</a:t>
            </a:r>
          </a:p>
          <a:p>
            <a:r>
              <a:rPr lang="sv-SE" dirty="0"/>
              <a:t>Konsultarvode 25.000kr/dag </a:t>
            </a:r>
            <a:r>
              <a:rPr lang="sv-SE" dirty="0" err="1"/>
              <a:t>inkl</a:t>
            </a:r>
            <a:r>
              <a:rPr lang="sv-SE" dirty="0"/>
              <a:t> förberedelse o efterarbete</a:t>
            </a:r>
          </a:p>
          <a:p>
            <a:r>
              <a:rPr lang="sv-SE" dirty="0"/>
              <a:t>Konsultarvode 15.000kr/halvdag </a:t>
            </a:r>
            <a:r>
              <a:rPr lang="sv-SE" dirty="0" err="1"/>
              <a:t>inkl</a:t>
            </a:r>
            <a:r>
              <a:rPr lang="sv-SE" dirty="0"/>
              <a:t> förberedelse o efterarbete</a:t>
            </a:r>
          </a:p>
          <a:p>
            <a:r>
              <a:rPr lang="sv-SE" dirty="0" err="1"/>
              <a:t>Belbinkartläggningar</a:t>
            </a:r>
            <a:r>
              <a:rPr lang="sv-SE" dirty="0"/>
              <a:t> 1.500kr/person</a:t>
            </a:r>
          </a:p>
          <a:p>
            <a:r>
              <a:rPr lang="sv-SE" dirty="0"/>
              <a:t>Samtliga priser ex moms o </a:t>
            </a:r>
            <a:r>
              <a:rPr lang="sv-SE" dirty="0" err="1"/>
              <a:t>ev</a:t>
            </a:r>
            <a:r>
              <a:rPr lang="sv-SE" dirty="0"/>
              <a:t> utlägg. Priserna gäller år 2020.</a:t>
            </a:r>
          </a:p>
          <a:p>
            <a:endParaRPr lang="sv-SE" dirty="0"/>
          </a:p>
        </p:txBody>
      </p:sp>
      <p:pic>
        <p:nvPicPr>
          <p:cNvPr id="4" name="Bildobjekt 3">
            <a:extLst>
              <a:ext uri="{FF2B5EF4-FFF2-40B4-BE49-F238E27FC236}">
                <a16:creationId xmlns:a16="http://schemas.microsoft.com/office/drawing/2014/main" id="{DD434FB2-E777-48E3-99E7-14C3C20B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353" y="6245467"/>
            <a:ext cx="2103920" cy="531062"/>
          </a:xfrm>
          <a:prstGeom prst="rect">
            <a:avLst/>
          </a:prstGeom>
        </p:spPr>
      </p:pic>
    </p:spTree>
    <p:extLst>
      <p:ext uri="{BB962C8B-B14F-4D97-AF65-F5344CB8AC3E}">
        <p14:creationId xmlns:p14="http://schemas.microsoft.com/office/powerpoint/2010/main" val="2398088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BIN(uk)-Belbin lozenge logo.jpg">
            <a:extLst>
              <a:ext uri="{FF2B5EF4-FFF2-40B4-BE49-F238E27FC236}">
                <a16:creationId xmlns:a16="http://schemas.microsoft.com/office/drawing/2014/main" id="{D860768D-273E-4907-9280-A4B497FC4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3852" y="6247182"/>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a:extLst>
              <a:ext uri="{FF2B5EF4-FFF2-40B4-BE49-F238E27FC236}">
                <a16:creationId xmlns:a16="http://schemas.microsoft.com/office/drawing/2014/main" id="{094D7ED0-2678-41F4-B4E5-8C9B184A4BEF}"/>
              </a:ext>
            </a:extLst>
          </p:cNvPr>
          <p:cNvSpPr/>
          <p:nvPr/>
        </p:nvSpPr>
        <p:spPr>
          <a:xfrm>
            <a:off x="4200525" y="1443841"/>
            <a:ext cx="6153149" cy="4524315"/>
          </a:xfrm>
          <a:prstGeom prst="rect">
            <a:avLst/>
          </a:prstGeom>
        </p:spPr>
        <p:txBody>
          <a:bodyPr wrap="square">
            <a:spAutoFit/>
          </a:bodyPr>
          <a:lstStyle/>
          <a:p>
            <a:pPr>
              <a:spcAft>
                <a:spcPts val="0"/>
              </a:spcAft>
            </a:pPr>
            <a:r>
              <a:rPr lang="sv-SE" dirty="0">
                <a:latin typeface="Calibri" panose="020F0502020204030204" pitchFamily="34" charset="0"/>
                <a:ea typeface="Calibri" panose="020F0502020204030204" pitchFamily="34" charset="0"/>
              </a:rPr>
              <a:t> </a:t>
            </a:r>
          </a:p>
          <a:p>
            <a:pPr>
              <a:spcAft>
                <a:spcPts val="0"/>
              </a:spcAft>
            </a:pPr>
            <a:r>
              <a:rPr lang="sv-SE" b="1" dirty="0">
                <a:latin typeface="Calibri" panose="020F0502020204030204" pitchFamily="34" charset="0"/>
                <a:ea typeface="Calibri" panose="020F0502020204030204" pitchFamily="34" charset="0"/>
              </a:rPr>
              <a:t>Christer B Jansson </a:t>
            </a:r>
            <a:r>
              <a:rPr lang="sv-SE" dirty="0">
                <a:latin typeface="Calibri" panose="020F0502020204030204" pitchFamily="34" charset="0"/>
                <a:ea typeface="Calibri" panose="020F0502020204030204" pitchFamily="34" charset="0"/>
              </a:rPr>
              <a:t>har ett förflutet som försäljnings- och marknadschef samt konsult inom ledarskap och försäljning. Christer är grundare till företaget och arbetande styrelseordförande. Han har arbetat som konsult sedan 1988. Christer är fokuserad på att utveckla säljande team och ledningsgrupper. Sedan 1997 föreläser han om Belbin Team </a:t>
            </a:r>
            <a:r>
              <a:rPr lang="sv-SE" dirty="0" err="1">
                <a:latin typeface="Calibri" panose="020F0502020204030204" pitchFamily="34" charset="0"/>
                <a:ea typeface="Calibri" panose="020F0502020204030204" pitchFamily="34" charset="0"/>
              </a:rPr>
              <a:t>Skills</a:t>
            </a:r>
            <a:r>
              <a:rPr lang="sv-SE" dirty="0">
                <a:latin typeface="Calibri" panose="020F0502020204030204" pitchFamily="34" charset="0"/>
                <a:ea typeface="Calibri" panose="020F0502020204030204" pitchFamily="34" charset="0"/>
              </a:rPr>
              <a:t>® för psykologistudenter på Stockholms Universitet.</a:t>
            </a:r>
          </a:p>
          <a:p>
            <a:endParaRPr lang="sv-SE" dirty="0">
              <a:latin typeface="Calibri" panose="020F0502020204030204" pitchFamily="34" charset="0"/>
              <a:ea typeface="Calibri" panose="020F0502020204030204" pitchFamily="34" charset="0"/>
            </a:endParaRPr>
          </a:p>
          <a:p>
            <a:r>
              <a:rPr lang="sv-SE" b="1" dirty="0">
                <a:latin typeface="Calibri" panose="020F0502020204030204" pitchFamily="34" charset="0"/>
                <a:ea typeface="Calibri" panose="020F0502020204030204" pitchFamily="34" charset="0"/>
              </a:rPr>
              <a:t>Inger Melkersson </a:t>
            </a:r>
            <a:r>
              <a:rPr lang="sv-SE" dirty="0">
                <a:latin typeface="Calibri" panose="020F0502020204030204" pitchFamily="34" charset="0"/>
                <a:ea typeface="Calibri" panose="020F0502020204030204" pitchFamily="34" charset="0"/>
              </a:rPr>
              <a:t>är civilekonom, företagets VD och var med och startade Belbin i Sverige. Hennes bakgrund är marknadschef, projektledare och konsult. Inger har arbetat som konsult sedan 1991. Hon ansvarar för  ackrediterings- och licensieringskurser i Belbin Team </a:t>
            </a:r>
            <a:r>
              <a:rPr lang="sv-SE" dirty="0" err="1">
                <a:latin typeface="Calibri" panose="020F0502020204030204" pitchFamily="34" charset="0"/>
                <a:ea typeface="Calibri" panose="020F0502020204030204" pitchFamily="34" charset="0"/>
              </a:rPr>
              <a:t>Skills</a:t>
            </a:r>
            <a:r>
              <a:rPr lang="sv-SE" dirty="0">
                <a:latin typeface="Calibri" panose="020F0502020204030204" pitchFamily="34" charset="0"/>
                <a:ea typeface="Calibri" panose="020F0502020204030204" pitchFamily="34" charset="0"/>
              </a:rPr>
              <a:t>® och har varit med och tränat fler än 300 konsulter och handledare i Sverige.</a:t>
            </a:r>
          </a:p>
          <a:p>
            <a:pPr>
              <a:spcAft>
                <a:spcPts val="0"/>
              </a:spcAft>
            </a:pPr>
            <a:endParaRPr lang="sv-SE" dirty="0">
              <a:latin typeface="Calibri" panose="020F0502020204030204" pitchFamily="34" charset="0"/>
              <a:ea typeface="Calibri" panose="020F0502020204030204" pitchFamily="34" charset="0"/>
            </a:endParaRPr>
          </a:p>
        </p:txBody>
      </p:sp>
      <p:sp>
        <p:nvSpPr>
          <p:cNvPr id="6" name="textruta 5">
            <a:extLst>
              <a:ext uri="{FF2B5EF4-FFF2-40B4-BE49-F238E27FC236}">
                <a16:creationId xmlns:a16="http://schemas.microsoft.com/office/drawing/2014/main" id="{B221B1C7-9D71-445F-89AF-A6D14B2DE2EE}"/>
              </a:ext>
            </a:extLst>
          </p:cNvPr>
          <p:cNvSpPr txBox="1"/>
          <p:nvPr/>
        </p:nvSpPr>
        <p:spPr>
          <a:xfrm>
            <a:off x="4743450" y="981075"/>
            <a:ext cx="3448050" cy="584775"/>
          </a:xfrm>
          <a:prstGeom prst="rect">
            <a:avLst/>
          </a:prstGeom>
          <a:noFill/>
        </p:spPr>
        <p:txBody>
          <a:bodyPr wrap="square" rtlCol="0">
            <a:spAutoFit/>
          </a:bodyPr>
          <a:lstStyle/>
          <a:p>
            <a:r>
              <a:rPr lang="sv-SE" sz="3200" b="1" dirty="0"/>
              <a:t>Belbin Sverige AB</a:t>
            </a:r>
          </a:p>
        </p:txBody>
      </p:sp>
      <p:pic>
        <p:nvPicPr>
          <p:cNvPr id="8" name="Bildobjekt 7">
            <a:extLst>
              <a:ext uri="{FF2B5EF4-FFF2-40B4-BE49-F238E27FC236}">
                <a16:creationId xmlns:a16="http://schemas.microsoft.com/office/drawing/2014/main" id="{7ABD767B-DC3D-4EC3-AFD5-7076083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574675"/>
            <a:ext cx="3911600" cy="3911600"/>
          </a:xfrm>
          <a:prstGeom prst="rect">
            <a:avLst/>
          </a:prstGeom>
        </p:spPr>
      </p:pic>
    </p:spTree>
    <p:extLst>
      <p:ext uri="{BB962C8B-B14F-4D97-AF65-F5344CB8AC3E}">
        <p14:creationId xmlns:p14="http://schemas.microsoft.com/office/powerpoint/2010/main" val="262733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a:extLst>
              <a:ext uri="{FF2B5EF4-FFF2-40B4-BE49-F238E27FC236}">
                <a16:creationId xmlns:a16="http://schemas.microsoft.com/office/drawing/2014/main" id="{D5D31D33-38B8-ED46-8D49-A2A0C6E4D89C}"/>
              </a:ext>
            </a:extLst>
          </p:cNvPr>
          <p:cNvGrpSpPr>
            <a:grpSpLocks/>
          </p:cNvGrpSpPr>
          <p:nvPr/>
        </p:nvGrpSpPr>
        <p:grpSpPr bwMode="auto">
          <a:xfrm>
            <a:off x="-1" y="6019800"/>
            <a:ext cx="12191989" cy="838200"/>
            <a:chOff x="0" y="0"/>
            <a:chExt cx="5760" cy="528"/>
          </a:xfrm>
        </p:grpSpPr>
        <p:pic>
          <p:nvPicPr>
            <p:cNvPr id="3" name="Picture 81">
              <a:extLst>
                <a:ext uri="{FF2B5EF4-FFF2-40B4-BE49-F238E27FC236}">
                  <a16:creationId xmlns:a16="http://schemas.microsoft.com/office/drawing/2014/main" id="{793D946C-D2E0-F94F-96F0-58160A17F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2">
              <a:extLst>
                <a:ext uri="{FF2B5EF4-FFF2-40B4-BE49-F238E27FC236}">
                  <a16:creationId xmlns:a16="http://schemas.microsoft.com/office/drawing/2014/main" id="{BD23EE35-039E-9F4F-824E-69B43911C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3">
              <a:extLst>
                <a:ext uri="{FF2B5EF4-FFF2-40B4-BE49-F238E27FC236}">
                  <a16:creationId xmlns:a16="http://schemas.microsoft.com/office/drawing/2014/main" id="{09BE2078-25F6-FC43-81ED-4F374A971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1" descr="BELBIN(uk)-Belbin lozenge logo.jpg">
            <a:extLst>
              <a:ext uri="{FF2B5EF4-FFF2-40B4-BE49-F238E27FC236}">
                <a16:creationId xmlns:a16="http://schemas.microsoft.com/office/drawing/2014/main" id="{E1B04A72-81CB-984B-A642-F51D050280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3852" y="6247182"/>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4">
            <a:extLst>
              <a:ext uri="{FF2B5EF4-FFF2-40B4-BE49-F238E27FC236}">
                <a16:creationId xmlns:a16="http://schemas.microsoft.com/office/drawing/2014/main" id="{6F349D1F-7106-D042-ADE2-85A32B61BD1D}"/>
              </a:ext>
            </a:extLst>
          </p:cNvPr>
          <p:cNvPicPr>
            <a:picLocks noChangeAspect="1" noChangeArrowheads="1"/>
          </p:cNvPicPr>
          <p:nvPr/>
        </p:nvPicPr>
        <p:blipFill>
          <a:blip r:embed="rId4">
            <a:lum bright="32000" contrast="26000"/>
            <a:extLst>
              <a:ext uri="{28A0092B-C50C-407E-A947-70E740481C1C}">
                <a14:useLocalDpi xmlns:a14="http://schemas.microsoft.com/office/drawing/2010/main" val="0"/>
              </a:ext>
            </a:extLst>
          </a:blip>
          <a:srcRect l="797" r="797"/>
          <a:stretch>
            <a:fillRect/>
          </a:stretch>
        </p:blipFill>
        <p:spPr bwMode="auto">
          <a:xfrm>
            <a:off x="12700" y="5754135"/>
            <a:ext cx="12179300" cy="26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ruta 10">
            <a:extLst>
              <a:ext uri="{FF2B5EF4-FFF2-40B4-BE49-F238E27FC236}">
                <a16:creationId xmlns:a16="http://schemas.microsoft.com/office/drawing/2014/main" id="{C0D81C10-AA88-AB4D-AD84-F90E79B3BA83}"/>
              </a:ext>
            </a:extLst>
          </p:cNvPr>
          <p:cNvSpPr txBox="1"/>
          <p:nvPr/>
        </p:nvSpPr>
        <p:spPr>
          <a:xfrm>
            <a:off x="5978787" y="682133"/>
            <a:ext cx="4411400" cy="6617196"/>
          </a:xfrm>
          <a:prstGeom prst="rect">
            <a:avLst/>
          </a:prstGeom>
          <a:noFill/>
        </p:spPr>
        <p:txBody>
          <a:bodyPr wrap="none" rtlCol="0">
            <a:spAutoFit/>
          </a:bodyPr>
          <a:lstStyle/>
          <a:p>
            <a:r>
              <a:rPr lang="sv-SE" sz="4400" b="1" dirty="0"/>
              <a:t>Christer B Jansson</a:t>
            </a:r>
          </a:p>
          <a:p>
            <a:r>
              <a:rPr lang="sv-SE" sz="4400" b="1" dirty="0"/>
              <a:t>Inger Melkersson</a:t>
            </a:r>
          </a:p>
          <a:p>
            <a:endParaRPr lang="sv-SE" sz="2800" b="1" dirty="0"/>
          </a:p>
          <a:p>
            <a:r>
              <a:rPr lang="sv-SE" sz="2800" b="1" dirty="0"/>
              <a:t>Belbin Sverige AB</a:t>
            </a:r>
          </a:p>
          <a:p>
            <a:r>
              <a:rPr lang="sv-SE" sz="2800" b="1" dirty="0"/>
              <a:t>Katrinelund 465B</a:t>
            </a:r>
            <a:br>
              <a:rPr lang="sv-SE" sz="2800" b="1" dirty="0"/>
            </a:br>
            <a:r>
              <a:rPr lang="sv-SE" sz="2800" b="1" dirty="0"/>
              <a:t>715 92 Stora Mellösa</a:t>
            </a:r>
          </a:p>
          <a:p>
            <a:endParaRPr lang="sv-SE" sz="2800" dirty="0">
              <a:hlinkClick r:id="" action="ppaction://noaction"/>
            </a:endParaRPr>
          </a:p>
          <a:p>
            <a:endParaRPr lang="sv-SE" sz="2800" dirty="0">
              <a:hlinkClick r:id="" action="ppaction://noaction"/>
            </a:endParaRPr>
          </a:p>
          <a:p>
            <a:r>
              <a:rPr lang="sv-SE" sz="2800" dirty="0">
                <a:hlinkClick r:id="" action="ppaction://noaction"/>
              </a:rPr>
              <a:t>info@belbin.se</a:t>
            </a:r>
            <a:endParaRPr lang="sv-SE" sz="2800" dirty="0"/>
          </a:p>
          <a:p>
            <a:r>
              <a:rPr lang="sv-SE" sz="2800" dirty="0">
                <a:hlinkClick r:id="rId5"/>
              </a:rPr>
              <a:t>www.belbin.se</a:t>
            </a:r>
            <a:endParaRPr lang="sv-SE" sz="2800" dirty="0"/>
          </a:p>
          <a:p>
            <a:endParaRPr lang="sv-SE" sz="2800" dirty="0"/>
          </a:p>
          <a:p>
            <a:endParaRPr lang="sv-SE" sz="2800" dirty="0"/>
          </a:p>
          <a:p>
            <a:endParaRPr lang="sv-SE" sz="2800" dirty="0"/>
          </a:p>
          <a:p>
            <a:endParaRPr lang="sv-SE" sz="2800" dirty="0"/>
          </a:p>
        </p:txBody>
      </p:sp>
      <p:pic>
        <p:nvPicPr>
          <p:cNvPr id="10" name="Bildobjekt 9">
            <a:extLst>
              <a:ext uri="{FF2B5EF4-FFF2-40B4-BE49-F238E27FC236}">
                <a16:creationId xmlns:a16="http://schemas.microsoft.com/office/drawing/2014/main" id="{633C8BA6-81BC-4BFE-BCFA-1EA50FFAC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30" y="0"/>
            <a:ext cx="5080000" cy="5080000"/>
          </a:xfrm>
          <a:prstGeom prst="rect">
            <a:avLst/>
          </a:prstGeom>
        </p:spPr>
      </p:pic>
    </p:spTree>
    <p:extLst>
      <p:ext uri="{BB962C8B-B14F-4D97-AF65-F5344CB8AC3E}">
        <p14:creationId xmlns:p14="http://schemas.microsoft.com/office/powerpoint/2010/main" val="101803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Platshållare för sidfot 3"/>
          <p:cNvSpPr>
            <a:spLocks noGrp="1"/>
          </p:cNvSpPr>
          <p:nvPr>
            <p:ph type="ftr" sz="quarter" idx="10"/>
          </p:nvPr>
        </p:nvSpPr>
        <p:spPr/>
        <p:txBody>
          <a:bodyPr/>
          <a:lstStyle/>
          <a:p>
            <a:endParaRPr lang="en-US" dirty="0"/>
          </a:p>
        </p:txBody>
      </p:sp>
      <p:sp>
        <p:nvSpPr>
          <p:cNvPr id="179204" name="Rectangle 4"/>
          <p:cNvSpPr>
            <a:spLocks noGrp="1" noChangeArrowheads="1"/>
          </p:cNvSpPr>
          <p:nvPr>
            <p:ph type="body" idx="1"/>
          </p:nvPr>
        </p:nvSpPr>
        <p:spPr bwMode="auto">
          <a:xfrm>
            <a:off x="1010444" y="2133130"/>
            <a:ext cx="9144000" cy="4320480"/>
          </a:xfrm>
          <a:solidFill>
            <a:srgbClr val="FFFFFF"/>
          </a:solidFill>
          <a:ln>
            <a:solidFill>
              <a:schemeClr val="bg1"/>
            </a:solidFill>
            <a:miter lim="800000"/>
            <a:headEnd/>
            <a:tailEnd/>
          </a:ln>
        </p:spPr>
        <p:txBody>
          <a:bodyPr vert="horz" wrap="square" lIns="91440" tIns="45720" rIns="91440" bIns="45720" numCol="1" rtlCol="0" anchor="t" anchorCtr="0" compatLnSpc="1">
            <a:prstTxWarp prst="textNoShape">
              <a:avLst/>
            </a:prstTxWarp>
            <a:normAutofit lnSpcReduction="10000"/>
          </a:bodyPr>
          <a:lstStyle/>
          <a:p>
            <a:pPr>
              <a:lnSpc>
                <a:spcPct val="90000"/>
              </a:lnSpc>
            </a:pPr>
            <a:endParaRPr lang="sv-SE" sz="2400" b="1" dirty="0">
              <a:solidFill>
                <a:srgbClr val="008000"/>
              </a:solidFill>
              <a:latin typeface="Arial" pitchFamily="34" charset="0"/>
              <a:cs typeface="Arial" pitchFamily="34" charset="0"/>
            </a:endParaRPr>
          </a:p>
          <a:p>
            <a:pPr>
              <a:lnSpc>
                <a:spcPct val="90000"/>
              </a:lnSpc>
            </a:pPr>
            <a:r>
              <a:rPr lang="sv-SE" sz="2400" b="1" dirty="0">
                <a:solidFill>
                  <a:srgbClr val="008000"/>
                </a:solidFill>
                <a:latin typeface="Arial" pitchFamily="34" charset="0"/>
                <a:cs typeface="Arial" pitchFamily="34" charset="0"/>
              </a:rPr>
              <a:t>Individer som är medvetna och kan</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anpassa sina beteenden beroende</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på situation o behov </a:t>
            </a:r>
          </a:p>
          <a:p>
            <a:pPr>
              <a:lnSpc>
                <a:spcPct val="90000"/>
              </a:lnSpc>
            </a:pPr>
            <a:r>
              <a:rPr lang="sv-SE" sz="2400" b="1" dirty="0">
                <a:solidFill>
                  <a:srgbClr val="008000"/>
                </a:solidFill>
                <a:latin typeface="Arial" pitchFamily="34" charset="0"/>
                <a:cs typeface="Arial" pitchFamily="34" charset="0"/>
              </a:rPr>
              <a:t>Rätt personer gör rätt saker vilket </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leder till att teamet presterar bättre</a:t>
            </a:r>
          </a:p>
          <a:p>
            <a:pPr>
              <a:lnSpc>
                <a:spcPct val="90000"/>
              </a:lnSpc>
            </a:pPr>
            <a:r>
              <a:rPr lang="sv-SE" sz="2400" b="1" dirty="0">
                <a:solidFill>
                  <a:srgbClr val="008000"/>
                </a:solidFill>
                <a:latin typeface="Arial" pitchFamily="34" charset="0"/>
                <a:cs typeface="Arial" pitchFamily="34" charset="0"/>
              </a:rPr>
              <a:t>Samtal som använder ett gemensamt språk </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för att diskutera teambidrag</a:t>
            </a:r>
          </a:p>
          <a:p>
            <a:pPr>
              <a:lnSpc>
                <a:spcPct val="90000"/>
              </a:lnSpc>
            </a:pPr>
            <a:r>
              <a:rPr lang="sv-SE" sz="2400" b="1" dirty="0">
                <a:solidFill>
                  <a:srgbClr val="008000"/>
                </a:solidFill>
                <a:latin typeface="Arial" pitchFamily="34" charset="0"/>
                <a:cs typeface="Arial" pitchFamily="34" charset="0"/>
              </a:rPr>
              <a:t>Trygghet i beslutsfattande som rör människor</a:t>
            </a:r>
          </a:p>
          <a:p>
            <a:pPr>
              <a:lnSpc>
                <a:spcPct val="90000"/>
              </a:lnSpc>
            </a:pPr>
            <a:r>
              <a:rPr lang="sv-SE" sz="2400" b="1" dirty="0">
                <a:solidFill>
                  <a:srgbClr val="008000"/>
                </a:solidFill>
                <a:latin typeface="Arial" pitchFamily="34" charset="0"/>
                <a:cs typeface="Arial" pitchFamily="34" charset="0"/>
              </a:rPr>
              <a:t>Insikt i beteendemässiga styrkor o svagheter som inte nödvändigtvis syns i ett cv</a:t>
            </a:r>
          </a:p>
          <a:p>
            <a:pPr>
              <a:lnSpc>
                <a:spcPct val="90000"/>
              </a:lnSpc>
              <a:buFontTx/>
              <a:buNone/>
            </a:pPr>
            <a:endParaRPr lang="sv-SE" sz="2400" b="1" dirty="0">
              <a:solidFill>
                <a:srgbClr val="008000"/>
              </a:solidFill>
              <a:latin typeface="Arial" pitchFamily="34" charset="0"/>
            </a:endParaRPr>
          </a:p>
        </p:txBody>
      </p:sp>
      <p:sp>
        <p:nvSpPr>
          <p:cNvPr id="2" name="TextBox 1"/>
          <p:cNvSpPr txBox="1"/>
          <p:nvPr/>
        </p:nvSpPr>
        <p:spPr>
          <a:xfrm>
            <a:off x="1129967" y="1131893"/>
            <a:ext cx="5586658" cy="707886"/>
          </a:xfrm>
          <a:prstGeom prst="rect">
            <a:avLst/>
          </a:prstGeom>
          <a:noFill/>
        </p:spPr>
        <p:txBody>
          <a:bodyPr wrap="none" rtlCol="0">
            <a:spAutoFit/>
          </a:bodyPr>
          <a:lstStyle/>
          <a:p>
            <a:r>
              <a:rPr lang="en-GB" sz="4000" b="1" dirty="0">
                <a:solidFill>
                  <a:srgbClr val="008000"/>
                </a:solidFill>
              </a:rPr>
              <a:t>Belbin Team Skills® ger </a:t>
            </a:r>
            <a:r>
              <a:rPr lang="en-GB" sz="4000" b="1" dirty="0" err="1">
                <a:solidFill>
                  <a:srgbClr val="008000"/>
                </a:solidFill>
              </a:rPr>
              <a:t>er</a:t>
            </a:r>
            <a:endParaRPr lang="en-GB" sz="4000" b="1" dirty="0">
              <a:solidFill>
                <a:srgbClr val="008000"/>
              </a:solidFill>
            </a:endParaRPr>
          </a:p>
        </p:txBody>
      </p:sp>
      <p:grpSp>
        <p:nvGrpSpPr>
          <p:cNvPr id="8" name="Group 7"/>
          <p:cNvGrpSpPr/>
          <p:nvPr/>
        </p:nvGrpSpPr>
        <p:grpSpPr>
          <a:xfrm>
            <a:off x="6008682" y="300402"/>
            <a:ext cx="6078682" cy="3887045"/>
            <a:chOff x="3633536" y="384253"/>
            <a:chExt cx="6078682" cy="3887045"/>
          </a:xfrm>
        </p:grpSpPr>
        <p:sp>
          <p:nvSpPr>
            <p:cNvPr id="9" name="Freeform 8"/>
            <p:cNvSpPr/>
            <p:nvPr/>
          </p:nvSpPr>
          <p:spPr>
            <a:xfrm>
              <a:off x="3759868" y="1630279"/>
              <a:ext cx="5733048" cy="1467853"/>
            </a:xfrm>
            <a:custGeom>
              <a:avLst/>
              <a:gdLst>
                <a:gd name="connsiteX0" fmla="*/ 78206 w 5733048"/>
                <a:gd name="connsiteY0" fmla="*/ 806116 h 1467853"/>
                <a:gd name="connsiteX1" fmla="*/ 0 w 5733048"/>
                <a:gd name="connsiteY1" fmla="*/ 631658 h 1467853"/>
                <a:gd name="connsiteX2" fmla="*/ 914400 w 5733048"/>
                <a:gd name="connsiteY2" fmla="*/ 168442 h 1467853"/>
                <a:gd name="connsiteX3" fmla="*/ 1251285 w 5733048"/>
                <a:gd name="connsiteY3" fmla="*/ 198521 h 1467853"/>
                <a:gd name="connsiteX4" fmla="*/ 1287379 w 5733048"/>
                <a:gd name="connsiteY4" fmla="*/ 222584 h 1467853"/>
                <a:gd name="connsiteX5" fmla="*/ 1377616 w 5733048"/>
                <a:gd name="connsiteY5" fmla="*/ 312821 h 1467853"/>
                <a:gd name="connsiteX6" fmla="*/ 2075448 w 5733048"/>
                <a:gd name="connsiteY6" fmla="*/ 204537 h 1467853"/>
                <a:gd name="connsiteX7" fmla="*/ 2087479 w 5733048"/>
                <a:gd name="connsiteY7" fmla="*/ 0 h 1467853"/>
                <a:gd name="connsiteX8" fmla="*/ 2388269 w 5733048"/>
                <a:gd name="connsiteY8" fmla="*/ 12032 h 1467853"/>
                <a:gd name="connsiteX9" fmla="*/ 2424364 w 5733048"/>
                <a:gd name="connsiteY9" fmla="*/ 72189 h 1467853"/>
                <a:gd name="connsiteX10" fmla="*/ 2400300 w 5733048"/>
                <a:gd name="connsiteY10" fmla="*/ 174458 h 1467853"/>
                <a:gd name="connsiteX11" fmla="*/ 2490537 w 5733048"/>
                <a:gd name="connsiteY11" fmla="*/ 144379 h 1467853"/>
                <a:gd name="connsiteX12" fmla="*/ 2671011 w 5733048"/>
                <a:gd name="connsiteY12" fmla="*/ 42110 h 1467853"/>
                <a:gd name="connsiteX13" fmla="*/ 2743200 w 5733048"/>
                <a:gd name="connsiteY13" fmla="*/ 42110 h 1467853"/>
                <a:gd name="connsiteX14" fmla="*/ 2833437 w 5733048"/>
                <a:gd name="connsiteY14" fmla="*/ 78205 h 1467853"/>
                <a:gd name="connsiteX15" fmla="*/ 2893595 w 5733048"/>
                <a:gd name="connsiteY15" fmla="*/ 90237 h 1467853"/>
                <a:gd name="connsiteX16" fmla="*/ 2959769 w 5733048"/>
                <a:gd name="connsiteY16" fmla="*/ 222584 h 1467853"/>
                <a:gd name="connsiteX17" fmla="*/ 4349416 w 5733048"/>
                <a:gd name="connsiteY17" fmla="*/ 770021 h 1467853"/>
                <a:gd name="connsiteX18" fmla="*/ 4475748 w 5733048"/>
                <a:gd name="connsiteY18" fmla="*/ 709863 h 1467853"/>
                <a:gd name="connsiteX19" fmla="*/ 4487779 w 5733048"/>
                <a:gd name="connsiteY19" fmla="*/ 589547 h 1467853"/>
                <a:gd name="connsiteX20" fmla="*/ 5197643 w 5733048"/>
                <a:gd name="connsiteY20" fmla="*/ 848226 h 1467853"/>
                <a:gd name="connsiteX21" fmla="*/ 5733048 w 5733048"/>
                <a:gd name="connsiteY21" fmla="*/ 1305426 h 1467853"/>
                <a:gd name="connsiteX22" fmla="*/ 5678906 w 5733048"/>
                <a:gd name="connsiteY22" fmla="*/ 1467853 h 1467853"/>
                <a:gd name="connsiteX23" fmla="*/ 2983832 w 5733048"/>
                <a:gd name="connsiteY23" fmla="*/ 1269332 h 1467853"/>
                <a:gd name="connsiteX24" fmla="*/ 78206 w 5733048"/>
                <a:gd name="connsiteY24" fmla="*/ 806116 h 146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3048" h="1467853">
                  <a:moveTo>
                    <a:pt x="78206" y="806116"/>
                  </a:moveTo>
                  <a:lnTo>
                    <a:pt x="0" y="631658"/>
                  </a:lnTo>
                  <a:lnTo>
                    <a:pt x="914400" y="168442"/>
                  </a:lnTo>
                  <a:lnTo>
                    <a:pt x="1251285" y="198521"/>
                  </a:lnTo>
                  <a:lnTo>
                    <a:pt x="1287379" y="222584"/>
                  </a:lnTo>
                  <a:lnTo>
                    <a:pt x="1377616" y="312821"/>
                  </a:lnTo>
                  <a:lnTo>
                    <a:pt x="2075448" y="204537"/>
                  </a:lnTo>
                  <a:lnTo>
                    <a:pt x="2087479" y="0"/>
                  </a:lnTo>
                  <a:lnTo>
                    <a:pt x="2388269" y="12032"/>
                  </a:lnTo>
                  <a:lnTo>
                    <a:pt x="2424364" y="72189"/>
                  </a:lnTo>
                  <a:lnTo>
                    <a:pt x="2400300" y="174458"/>
                  </a:lnTo>
                  <a:lnTo>
                    <a:pt x="2490537" y="144379"/>
                  </a:lnTo>
                  <a:lnTo>
                    <a:pt x="2671011" y="42110"/>
                  </a:lnTo>
                  <a:lnTo>
                    <a:pt x="2743200" y="42110"/>
                  </a:lnTo>
                  <a:lnTo>
                    <a:pt x="2833437" y="78205"/>
                  </a:lnTo>
                  <a:lnTo>
                    <a:pt x="2893595" y="90237"/>
                  </a:lnTo>
                  <a:lnTo>
                    <a:pt x="2959769" y="222584"/>
                  </a:lnTo>
                  <a:lnTo>
                    <a:pt x="4349416" y="770021"/>
                  </a:lnTo>
                  <a:lnTo>
                    <a:pt x="4475748" y="709863"/>
                  </a:lnTo>
                  <a:lnTo>
                    <a:pt x="4487779" y="589547"/>
                  </a:lnTo>
                  <a:lnTo>
                    <a:pt x="5197643" y="848226"/>
                  </a:lnTo>
                  <a:lnTo>
                    <a:pt x="5733048" y="1305426"/>
                  </a:lnTo>
                  <a:lnTo>
                    <a:pt x="5678906" y="1467853"/>
                  </a:lnTo>
                  <a:lnTo>
                    <a:pt x="2983832" y="1269332"/>
                  </a:lnTo>
                  <a:lnTo>
                    <a:pt x="78206" y="8061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3" descr="E:\INTERPLACE MASTER\Interplace 2000\Cartoons\team-cf.gif"/>
            <p:cNvPicPr>
              <a:picLocks noChangeAspect="1" noChangeArrowheads="1"/>
            </p:cNvPicPr>
            <p:nvPr/>
          </p:nvPicPr>
          <p:blipFill rotWithShape="1">
            <a:blip r:embed="rId3" cstate="print">
              <a:clrChange>
                <a:clrFrom>
                  <a:srgbClr val="FFFFFF"/>
                </a:clrFrom>
                <a:clrTo>
                  <a:srgbClr val="FFFFFF">
                    <a:alpha val="0"/>
                  </a:srgbClr>
                </a:clrTo>
              </a:clrChange>
            </a:blip>
            <a:srcRect l="1843" t="5132" b="3440"/>
            <a:stretch/>
          </p:blipFill>
          <p:spPr bwMode="auto">
            <a:xfrm>
              <a:off x="3633536" y="384253"/>
              <a:ext cx="6078682" cy="3887045"/>
            </a:xfrm>
            <a:prstGeom prst="rect">
              <a:avLst/>
            </a:prstGeom>
            <a:noFill/>
            <a:ln w="57150" cmpd="thickThin">
              <a:noFill/>
              <a:miter lim="800000"/>
              <a:headEnd/>
              <a:tailEnd/>
            </a:ln>
          </p:spPr>
        </p:pic>
      </p:grpSp>
      <p:pic>
        <p:nvPicPr>
          <p:cNvPr id="11" name="Bildobjekt 10">
            <a:extLst>
              <a:ext uri="{FF2B5EF4-FFF2-40B4-BE49-F238E27FC236}">
                <a16:creationId xmlns:a16="http://schemas.microsoft.com/office/drawing/2014/main" id="{D0CED9E0-15C3-42A4-9515-98C816C74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771" y="6096872"/>
            <a:ext cx="2826593" cy="713476"/>
          </a:xfrm>
          <a:prstGeom prst="rect">
            <a:avLst/>
          </a:prstGeom>
        </p:spPr>
      </p:pic>
    </p:spTree>
    <p:extLst>
      <p:ext uri="{BB962C8B-B14F-4D97-AF65-F5344CB8AC3E}">
        <p14:creationId xmlns:p14="http://schemas.microsoft.com/office/powerpoint/2010/main" val="98391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9204">
                                            <p:bg/>
                                          </p:spTgt>
                                        </p:tgtEl>
                                        <p:attrNameLst>
                                          <p:attrName>style.visibility</p:attrName>
                                        </p:attrNameLst>
                                      </p:cBhvr>
                                      <p:to>
                                        <p:strVal val="visible"/>
                                      </p:to>
                                    </p:set>
                                    <p:anim calcmode="lin" valueType="num">
                                      <p:cBhvr additive="base">
                                        <p:cTn id="7" dur="500" fill="hold"/>
                                        <p:tgtEl>
                                          <p:spTgt spid="17920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79204">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9204">
                                            <p:txEl>
                                              <p:pRg st="1" end="1"/>
                                            </p:txEl>
                                          </p:spTgt>
                                        </p:tgtEl>
                                        <p:attrNameLst>
                                          <p:attrName>style.visibility</p:attrName>
                                        </p:attrNameLst>
                                      </p:cBhvr>
                                      <p:to>
                                        <p:strVal val="visible"/>
                                      </p:to>
                                    </p:set>
                                    <p:anim calcmode="lin" valueType="num">
                                      <p:cBhvr additive="base">
                                        <p:cTn id="13" dur="500" fill="hold"/>
                                        <p:tgtEl>
                                          <p:spTgt spid="17920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92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9204">
                                            <p:txEl>
                                              <p:pRg st="2" end="2"/>
                                            </p:txEl>
                                          </p:spTgt>
                                        </p:tgtEl>
                                        <p:attrNameLst>
                                          <p:attrName>style.visibility</p:attrName>
                                        </p:attrNameLst>
                                      </p:cBhvr>
                                      <p:to>
                                        <p:strVal val="visible"/>
                                      </p:to>
                                    </p:set>
                                    <p:anim calcmode="lin" valueType="num">
                                      <p:cBhvr additive="base">
                                        <p:cTn id="19" dur="500" fill="hold"/>
                                        <p:tgtEl>
                                          <p:spTgt spid="17920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92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9204">
                                            <p:txEl>
                                              <p:pRg st="3" end="3"/>
                                            </p:txEl>
                                          </p:spTgt>
                                        </p:tgtEl>
                                        <p:attrNameLst>
                                          <p:attrName>style.visibility</p:attrName>
                                        </p:attrNameLst>
                                      </p:cBhvr>
                                      <p:to>
                                        <p:strVal val="visible"/>
                                      </p:to>
                                    </p:set>
                                    <p:anim calcmode="lin" valueType="num">
                                      <p:cBhvr additive="base">
                                        <p:cTn id="25" dur="500" fill="hold"/>
                                        <p:tgtEl>
                                          <p:spTgt spid="17920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92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9204">
                                            <p:txEl>
                                              <p:pRg st="4" end="4"/>
                                            </p:txEl>
                                          </p:spTgt>
                                        </p:tgtEl>
                                        <p:attrNameLst>
                                          <p:attrName>style.visibility</p:attrName>
                                        </p:attrNameLst>
                                      </p:cBhvr>
                                      <p:to>
                                        <p:strVal val="visible"/>
                                      </p:to>
                                    </p:set>
                                    <p:anim calcmode="lin" valueType="num">
                                      <p:cBhvr additive="base">
                                        <p:cTn id="31" dur="500" fill="hold"/>
                                        <p:tgtEl>
                                          <p:spTgt spid="17920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92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9204">
                                            <p:txEl>
                                              <p:pRg st="5" end="5"/>
                                            </p:txEl>
                                          </p:spTgt>
                                        </p:tgtEl>
                                        <p:attrNameLst>
                                          <p:attrName>style.visibility</p:attrName>
                                        </p:attrNameLst>
                                      </p:cBhvr>
                                      <p:to>
                                        <p:strVal val="visible"/>
                                      </p:to>
                                    </p:set>
                                    <p:anim calcmode="lin" valueType="num">
                                      <p:cBhvr additive="base">
                                        <p:cTn id="37" dur="500" fill="hold"/>
                                        <p:tgtEl>
                                          <p:spTgt spid="17920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9204">
                                            <p:txEl>
                                              <p:pRg st="5" end="5"/>
                                            </p:txEl>
                                          </p:spTgt>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60" name="Picture 16" descr="&#10;EV114-006.jpg                                                  00011153OS X                           B94168DE:">
            <a:extLst>
              <a:ext uri="{FF2B5EF4-FFF2-40B4-BE49-F238E27FC236}">
                <a16:creationId xmlns:a16="http://schemas.microsoft.com/office/drawing/2014/main" id="{C37CF78C-F20D-564C-99C5-99D1BF0EB174}"/>
              </a:ext>
            </a:extLst>
          </p:cNvPr>
          <p:cNvPicPr>
            <a:picLocks noChangeAspect="1" noChangeArrowheads="1"/>
          </p:cNvPicPr>
          <p:nvPr/>
        </p:nvPicPr>
        <p:blipFill>
          <a:blip r:embed="rId2">
            <a:lum bright="-32000"/>
            <a:extLst>
              <a:ext uri="{28A0092B-C50C-407E-A947-70E740481C1C}">
                <a14:useLocalDpi xmlns:a14="http://schemas.microsoft.com/office/drawing/2010/main" val="0"/>
              </a:ext>
            </a:extLst>
          </a:blip>
          <a:srcRect/>
          <a:stretch>
            <a:fillRect/>
          </a:stretch>
        </p:blipFill>
        <p:spPr bwMode="auto">
          <a:xfrm>
            <a:off x="0" y="-11499"/>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38946" name="Rectangle 2">
            <a:extLst>
              <a:ext uri="{FF2B5EF4-FFF2-40B4-BE49-F238E27FC236}">
                <a16:creationId xmlns:a16="http://schemas.microsoft.com/office/drawing/2014/main" id="{642B70BF-399B-274D-83DC-C1A51AC11BEC}"/>
              </a:ext>
            </a:extLst>
          </p:cNvPr>
          <p:cNvSpPr>
            <a:spLocks noGrp="1" noChangeArrowheads="1"/>
          </p:cNvSpPr>
          <p:nvPr>
            <p:ph type="title"/>
          </p:nvPr>
        </p:nvSpPr>
        <p:spPr>
          <a:xfrm>
            <a:off x="838199" y="3330"/>
            <a:ext cx="10515600" cy="871480"/>
          </a:xfrm>
        </p:spPr>
        <p:txBody>
          <a:bodyPr>
            <a:normAutofit/>
          </a:bodyPr>
          <a:lstStyle/>
          <a:p>
            <a:pPr algn="ctr"/>
            <a:r>
              <a:rPr lang="sv-SE" altLang="sv-SE" sz="4000" b="1" dirty="0">
                <a:solidFill>
                  <a:schemeClr val="bg1"/>
                </a:solidFill>
              </a:rPr>
              <a:t>Ledningsgruppens utveckling</a:t>
            </a:r>
            <a:endParaRPr lang="sv-SE" altLang="sv-SE" sz="4000" b="1" dirty="0"/>
          </a:p>
        </p:txBody>
      </p:sp>
      <p:sp>
        <p:nvSpPr>
          <p:cNvPr id="338961" name="Line 17">
            <a:extLst>
              <a:ext uri="{FF2B5EF4-FFF2-40B4-BE49-F238E27FC236}">
                <a16:creationId xmlns:a16="http://schemas.microsoft.com/office/drawing/2014/main" id="{16A70662-EA7E-DE43-A7FE-55842EE593FD}"/>
              </a:ext>
            </a:extLst>
          </p:cNvPr>
          <p:cNvSpPr>
            <a:spLocks noChangeShapeType="1"/>
          </p:cNvSpPr>
          <p:nvPr/>
        </p:nvSpPr>
        <p:spPr bwMode="auto">
          <a:xfrm>
            <a:off x="6096000" y="1587501"/>
            <a:ext cx="0" cy="3959225"/>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8962" name="Line 18">
            <a:extLst>
              <a:ext uri="{FF2B5EF4-FFF2-40B4-BE49-F238E27FC236}">
                <a16:creationId xmlns:a16="http://schemas.microsoft.com/office/drawing/2014/main" id="{FE31F784-5D8F-7541-8EC1-ED2EE4C347A1}"/>
              </a:ext>
            </a:extLst>
          </p:cNvPr>
          <p:cNvSpPr>
            <a:spLocks noChangeShapeType="1"/>
          </p:cNvSpPr>
          <p:nvPr/>
        </p:nvSpPr>
        <p:spPr bwMode="auto">
          <a:xfrm>
            <a:off x="4116389" y="3556000"/>
            <a:ext cx="3959225" cy="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8964" name="Text Box 20">
            <a:extLst>
              <a:ext uri="{FF2B5EF4-FFF2-40B4-BE49-F238E27FC236}">
                <a16:creationId xmlns:a16="http://schemas.microsoft.com/office/drawing/2014/main" id="{032402FF-05D4-6642-9F36-782F97CE0911}"/>
              </a:ext>
            </a:extLst>
          </p:cNvPr>
          <p:cNvSpPr txBox="1">
            <a:spLocks noChangeArrowheads="1"/>
          </p:cNvSpPr>
          <p:nvPr/>
        </p:nvSpPr>
        <p:spPr bwMode="auto">
          <a:xfrm>
            <a:off x="5048250" y="1296621"/>
            <a:ext cx="2628900" cy="27699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sv-SE" altLang="sv-SE" sz="1200" b="1" dirty="0">
                <a:solidFill>
                  <a:schemeClr val="bg1"/>
                </a:solidFill>
              </a:rPr>
              <a:t>Övergripande ledningsfrågor</a:t>
            </a:r>
            <a:endParaRPr lang="sv-SE" altLang="sv-SE" sz="1200" dirty="0">
              <a:latin typeface="Franklin Gothic Book" panose="020B0503020102020204" pitchFamily="34" charset="0"/>
            </a:endParaRPr>
          </a:p>
        </p:txBody>
      </p:sp>
      <p:sp>
        <p:nvSpPr>
          <p:cNvPr id="338966" name="Text Box 22">
            <a:extLst>
              <a:ext uri="{FF2B5EF4-FFF2-40B4-BE49-F238E27FC236}">
                <a16:creationId xmlns:a16="http://schemas.microsoft.com/office/drawing/2014/main" id="{B75142BF-7B53-A948-8762-BFA646A33DD9}"/>
              </a:ext>
            </a:extLst>
          </p:cNvPr>
          <p:cNvSpPr txBox="1">
            <a:spLocks noChangeArrowheads="1"/>
          </p:cNvSpPr>
          <p:nvPr/>
        </p:nvSpPr>
        <p:spPr bwMode="auto">
          <a:xfrm>
            <a:off x="2146300" y="3417502"/>
            <a:ext cx="2032000" cy="27699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spcBef>
                <a:spcPct val="50000"/>
              </a:spcBef>
            </a:pPr>
            <a:r>
              <a:rPr lang="sv-SE" altLang="sv-SE" sz="1200" b="1">
                <a:solidFill>
                  <a:schemeClr val="bg1"/>
                </a:solidFill>
              </a:rPr>
              <a:t>Låg grad av samverkan</a:t>
            </a:r>
            <a:endParaRPr lang="sv-SE" altLang="sv-SE" sz="1200">
              <a:latin typeface="Franklin Gothic Book" panose="020B0503020102020204" pitchFamily="34" charset="0"/>
            </a:endParaRPr>
          </a:p>
        </p:txBody>
      </p:sp>
      <p:sp>
        <p:nvSpPr>
          <p:cNvPr id="338968" name="Text Box 24">
            <a:extLst>
              <a:ext uri="{FF2B5EF4-FFF2-40B4-BE49-F238E27FC236}">
                <a16:creationId xmlns:a16="http://schemas.microsoft.com/office/drawing/2014/main" id="{C8C12D59-74FF-2344-A27A-734E5CAD0A3A}"/>
              </a:ext>
            </a:extLst>
          </p:cNvPr>
          <p:cNvSpPr txBox="1">
            <a:spLocks noChangeArrowheads="1"/>
          </p:cNvSpPr>
          <p:nvPr/>
        </p:nvSpPr>
        <p:spPr bwMode="auto">
          <a:xfrm>
            <a:off x="8178800" y="3417502"/>
            <a:ext cx="2032000" cy="27699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spcBef>
                <a:spcPct val="50000"/>
              </a:spcBef>
            </a:pPr>
            <a:r>
              <a:rPr lang="sv-SE" altLang="sv-SE" sz="1200" b="1">
                <a:solidFill>
                  <a:schemeClr val="bg1"/>
                </a:solidFill>
              </a:rPr>
              <a:t>Hög grad av samverkan</a:t>
            </a:r>
            <a:endParaRPr lang="sv-SE" altLang="sv-SE" sz="1200">
              <a:latin typeface="Franklin Gothic Book" panose="020B0503020102020204" pitchFamily="34" charset="0"/>
            </a:endParaRPr>
          </a:p>
        </p:txBody>
      </p:sp>
      <p:sp>
        <p:nvSpPr>
          <p:cNvPr id="338969" name="Text Box 25">
            <a:extLst>
              <a:ext uri="{FF2B5EF4-FFF2-40B4-BE49-F238E27FC236}">
                <a16:creationId xmlns:a16="http://schemas.microsoft.com/office/drawing/2014/main" id="{713A5424-047A-6342-92EB-CD0F5BEABE9A}"/>
              </a:ext>
            </a:extLst>
          </p:cNvPr>
          <p:cNvSpPr txBox="1">
            <a:spLocks noChangeArrowheads="1"/>
          </p:cNvSpPr>
          <p:nvPr/>
        </p:nvSpPr>
        <p:spPr bwMode="auto">
          <a:xfrm>
            <a:off x="5080000" y="5538402"/>
            <a:ext cx="2032000" cy="27699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sv-SE" altLang="sv-SE" sz="1200" b="1">
                <a:solidFill>
                  <a:schemeClr val="bg1"/>
                </a:solidFill>
              </a:rPr>
              <a:t>Operativa frågor</a:t>
            </a:r>
            <a:endParaRPr lang="sv-SE" altLang="sv-SE" sz="1200">
              <a:latin typeface="Franklin Gothic Book" panose="020B0503020102020204" pitchFamily="34" charset="0"/>
            </a:endParaRPr>
          </a:p>
        </p:txBody>
      </p:sp>
      <p:sp>
        <p:nvSpPr>
          <p:cNvPr id="339000" name="Arc 56">
            <a:extLst>
              <a:ext uri="{FF2B5EF4-FFF2-40B4-BE49-F238E27FC236}">
                <a16:creationId xmlns:a16="http://schemas.microsoft.com/office/drawing/2014/main" id="{9E377F26-D711-4445-9CD1-5C9067B0BE65}"/>
              </a:ext>
            </a:extLst>
          </p:cNvPr>
          <p:cNvSpPr>
            <a:spLocks/>
          </p:cNvSpPr>
          <p:nvPr/>
        </p:nvSpPr>
        <p:spPr bwMode="auto">
          <a:xfrm flipV="1">
            <a:off x="3924300" y="1206500"/>
            <a:ext cx="3937000" cy="3886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a:solidFill>
              <a:schemeClr val="bg1"/>
            </a:solidFill>
            <a:round/>
            <a:headEnd/>
            <a:tailEnd type="triangl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grpSp>
        <p:nvGrpSpPr>
          <p:cNvPr id="338973" name="Group 29">
            <a:extLst>
              <a:ext uri="{FF2B5EF4-FFF2-40B4-BE49-F238E27FC236}">
                <a16:creationId xmlns:a16="http://schemas.microsoft.com/office/drawing/2014/main" id="{C631A49F-B750-0647-9868-9B61E034B903}"/>
              </a:ext>
            </a:extLst>
          </p:cNvPr>
          <p:cNvGrpSpPr>
            <a:grpSpLocks/>
          </p:cNvGrpSpPr>
          <p:nvPr/>
        </p:nvGrpSpPr>
        <p:grpSpPr bwMode="auto">
          <a:xfrm>
            <a:off x="4041776" y="4805363"/>
            <a:ext cx="1427163" cy="341312"/>
            <a:chOff x="1440" y="3188"/>
            <a:chExt cx="1056" cy="248"/>
          </a:xfrm>
        </p:grpSpPr>
        <p:sp>
          <p:nvSpPr>
            <p:cNvPr id="338972" name="AutoShape 28">
              <a:extLst>
                <a:ext uri="{FF2B5EF4-FFF2-40B4-BE49-F238E27FC236}">
                  <a16:creationId xmlns:a16="http://schemas.microsoft.com/office/drawing/2014/main" id="{6E899E79-61AE-C044-9099-206D1812030F}"/>
                </a:ext>
              </a:extLst>
            </p:cNvPr>
            <p:cNvSpPr>
              <a:spLocks noChangeArrowheads="1"/>
            </p:cNvSpPr>
            <p:nvPr/>
          </p:nvSpPr>
          <p:spPr bwMode="auto">
            <a:xfrm>
              <a:off x="1440" y="3188"/>
              <a:ext cx="1056" cy="248"/>
            </a:xfrm>
            <a:prstGeom prst="roundRect">
              <a:avLst>
                <a:gd name="adj" fmla="val 16667"/>
              </a:avLst>
            </a:prstGeom>
            <a:solidFill>
              <a:schemeClr val="bg1"/>
            </a:solidFill>
            <a:ln>
              <a:noFill/>
            </a:ln>
            <a:effectLst/>
            <a:extLst>
              <a:ext uri="{91240B29-F687-4F45-9708-019B960494DF}">
                <a14:hiddenLine xmlns:a14="http://schemas.microsoft.com/office/drawing/2010/main" w="127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8971" name="Text Box 27">
              <a:extLst>
                <a:ext uri="{FF2B5EF4-FFF2-40B4-BE49-F238E27FC236}">
                  <a16:creationId xmlns:a16="http://schemas.microsoft.com/office/drawing/2014/main" id="{29A91BA3-CE22-9948-8544-89F658C6B9E8}"/>
                </a:ext>
              </a:extLst>
            </p:cNvPr>
            <p:cNvSpPr txBox="1">
              <a:spLocks noChangeArrowheads="1"/>
            </p:cNvSpPr>
            <p:nvPr/>
          </p:nvSpPr>
          <p:spPr bwMode="auto">
            <a:xfrm>
              <a:off x="1440" y="3211"/>
              <a:ext cx="1056" cy="20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sv-SE" altLang="sv-SE" sz="1200"/>
                <a:t>Avrapporterande</a:t>
              </a:r>
              <a:endParaRPr lang="sv-SE" altLang="sv-SE">
                <a:latin typeface="Franklin Gothic Book" panose="020B0503020102020204" pitchFamily="34" charset="0"/>
              </a:endParaRPr>
            </a:p>
          </p:txBody>
        </p:sp>
      </p:grpSp>
      <p:grpSp>
        <p:nvGrpSpPr>
          <p:cNvPr id="338974" name="Group 30">
            <a:extLst>
              <a:ext uri="{FF2B5EF4-FFF2-40B4-BE49-F238E27FC236}">
                <a16:creationId xmlns:a16="http://schemas.microsoft.com/office/drawing/2014/main" id="{9116C083-610E-A245-A6F6-C97488E9D057}"/>
              </a:ext>
            </a:extLst>
          </p:cNvPr>
          <p:cNvGrpSpPr>
            <a:grpSpLocks/>
          </p:cNvGrpSpPr>
          <p:nvPr/>
        </p:nvGrpSpPr>
        <p:grpSpPr bwMode="auto">
          <a:xfrm>
            <a:off x="7100888" y="1925638"/>
            <a:ext cx="1428750" cy="342900"/>
            <a:chOff x="1440" y="3188"/>
            <a:chExt cx="1056" cy="248"/>
          </a:xfrm>
        </p:grpSpPr>
        <p:sp>
          <p:nvSpPr>
            <p:cNvPr id="338975" name="AutoShape 31">
              <a:extLst>
                <a:ext uri="{FF2B5EF4-FFF2-40B4-BE49-F238E27FC236}">
                  <a16:creationId xmlns:a16="http://schemas.microsoft.com/office/drawing/2014/main" id="{6D38371F-DC57-5E48-92AB-D9A393FFDA98}"/>
                </a:ext>
              </a:extLst>
            </p:cNvPr>
            <p:cNvSpPr>
              <a:spLocks noChangeArrowheads="1"/>
            </p:cNvSpPr>
            <p:nvPr/>
          </p:nvSpPr>
          <p:spPr bwMode="auto">
            <a:xfrm>
              <a:off x="1440" y="3188"/>
              <a:ext cx="1056" cy="248"/>
            </a:xfrm>
            <a:prstGeom prst="roundRect">
              <a:avLst>
                <a:gd name="adj" fmla="val 16667"/>
              </a:avLst>
            </a:prstGeom>
            <a:solidFill>
              <a:schemeClr val="bg1"/>
            </a:solidFill>
            <a:ln>
              <a:noFill/>
            </a:ln>
            <a:effectLst/>
            <a:extLst>
              <a:ext uri="{91240B29-F687-4F45-9708-019B960494DF}">
                <a14:hiddenLine xmlns:a14="http://schemas.microsoft.com/office/drawing/2010/main" w="127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8976" name="Text Box 32">
              <a:extLst>
                <a:ext uri="{FF2B5EF4-FFF2-40B4-BE49-F238E27FC236}">
                  <a16:creationId xmlns:a16="http://schemas.microsoft.com/office/drawing/2014/main" id="{19C2BD52-AEBB-5A4A-99E7-B994DC9806EF}"/>
                </a:ext>
              </a:extLst>
            </p:cNvPr>
            <p:cNvSpPr txBox="1">
              <a:spLocks noChangeArrowheads="1"/>
            </p:cNvSpPr>
            <p:nvPr/>
          </p:nvSpPr>
          <p:spPr bwMode="auto">
            <a:xfrm>
              <a:off x="1440" y="3212"/>
              <a:ext cx="1056" cy="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sv-SE" altLang="sv-SE" sz="1200"/>
                <a:t>Strategisk ledning</a:t>
              </a:r>
              <a:endParaRPr lang="sv-SE" altLang="sv-SE">
                <a:latin typeface="Franklin Gothic Book" panose="020B0503020102020204" pitchFamily="34" charset="0"/>
              </a:endParaRPr>
            </a:p>
          </p:txBody>
        </p:sp>
      </p:grpSp>
      <p:grpSp>
        <p:nvGrpSpPr>
          <p:cNvPr id="338980" name="Group 36">
            <a:extLst>
              <a:ext uri="{FF2B5EF4-FFF2-40B4-BE49-F238E27FC236}">
                <a16:creationId xmlns:a16="http://schemas.microsoft.com/office/drawing/2014/main" id="{650CDB33-94AB-BF48-BCCA-AB9B1DD7F224}"/>
              </a:ext>
            </a:extLst>
          </p:cNvPr>
          <p:cNvGrpSpPr>
            <a:grpSpLocks/>
          </p:cNvGrpSpPr>
          <p:nvPr/>
        </p:nvGrpSpPr>
        <p:grpSpPr bwMode="auto">
          <a:xfrm>
            <a:off x="6202363" y="3365501"/>
            <a:ext cx="1428750" cy="341313"/>
            <a:chOff x="1440" y="3188"/>
            <a:chExt cx="1056" cy="248"/>
          </a:xfrm>
        </p:grpSpPr>
        <p:sp>
          <p:nvSpPr>
            <p:cNvPr id="338981" name="AutoShape 37">
              <a:extLst>
                <a:ext uri="{FF2B5EF4-FFF2-40B4-BE49-F238E27FC236}">
                  <a16:creationId xmlns:a16="http://schemas.microsoft.com/office/drawing/2014/main" id="{B87AC2AE-F05E-8145-9BC1-CF8D92D51ADD}"/>
                </a:ext>
              </a:extLst>
            </p:cNvPr>
            <p:cNvSpPr>
              <a:spLocks noChangeArrowheads="1"/>
            </p:cNvSpPr>
            <p:nvPr/>
          </p:nvSpPr>
          <p:spPr bwMode="auto">
            <a:xfrm>
              <a:off x="1440" y="3188"/>
              <a:ext cx="1056" cy="248"/>
            </a:xfrm>
            <a:prstGeom prst="roundRect">
              <a:avLst>
                <a:gd name="adj" fmla="val 16667"/>
              </a:avLst>
            </a:prstGeom>
            <a:solidFill>
              <a:schemeClr val="bg1"/>
            </a:solidFill>
            <a:ln>
              <a:noFill/>
            </a:ln>
            <a:effectLst/>
            <a:extLst>
              <a:ext uri="{91240B29-F687-4F45-9708-019B960494DF}">
                <a14:hiddenLine xmlns:a14="http://schemas.microsoft.com/office/drawing/2010/main" w="127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8982" name="Text Box 38">
              <a:extLst>
                <a:ext uri="{FF2B5EF4-FFF2-40B4-BE49-F238E27FC236}">
                  <a16:creationId xmlns:a16="http://schemas.microsoft.com/office/drawing/2014/main" id="{222F6168-79FD-E642-A761-BAFB02D5CCA6}"/>
                </a:ext>
              </a:extLst>
            </p:cNvPr>
            <p:cNvSpPr txBox="1">
              <a:spLocks noChangeArrowheads="1"/>
            </p:cNvSpPr>
            <p:nvPr/>
          </p:nvSpPr>
          <p:spPr bwMode="auto">
            <a:xfrm>
              <a:off x="1440" y="3211"/>
              <a:ext cx="1056" cy="20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sv-SE" altLang="sv-SE" sz="1200"/>
                <a:t>Samverkande</a:t>
              </a:r>
              <a:endParaRPr lang="sv-SE" altLang="sv-SE">
                <a:latin typeface="Franklin Gothic Book" panose="020B0503020102020204" pitchFamily="34" charset="0"/>
              </a:endParaRPr>
            </a:p>
          </p:txBody>
        </p:sp>
      </p:grpSp>
      <p:grpSp>
        <p:nvGrpSpPr>
          <p:cNvPr id="338983" name="Group 39">
            <a:extLst>
              <a:ext uri="{FF2B5EF4-FFF2-40B4-BE49-F238E27FC236}">
                <a16:creationId xmlns:a16="http://schemas.microsoft.com/office/drawing/2014/main" id="{E96429C1-9678-6443-A2EE-1CB07A51D043}"/>
              </a:ext>
            </a:extLst>
          </p:cNvPr>
          <p:cNvGrpSpPr>
            <a:grpSpLocks/>
          </p:cNvGrpSpPr>
          <p:nvPr/>
        </p:nvGrpSpPr>
        <p:grpSpPr bwMode="auto">
          <a:xfrm>
            <a:off x="5122863" y="4084638"/>
            <a:ext cx="1428750" cy="341312"/>
            <a:chOff x="1440" y="3188"/>
            <a:chExt cx="1056" cy="248"/>
          </a:xfrm>
        </p:grpSpPr>
        <p:sp>
          <p:nvSpPr>
            <p:cNvPr id="338984" name="AutoShape 40">
              <a:extLst>
                <a:ext uri="{FF2B5EF4-FFF2-40B4-BE49-F238E27FC236}">
                  <a16:creationId xmlns:a16="http://schemas.microsoft.com/office/drawing/2014/main" id="{7E130CA8-14A9-CC49-9B47-50DA477B0F6F}"/>
                </a:ext>
              </a:extLst>
            </p:cNvPr>
            <p:cNvSpPr>
              <a:spLocks noChangeArrowheads="1"/>
            </p:cNvSpPr>
            <p:nvPr/>
          </p:nvSpPr>
          <p:spPr bwMode="auto">
            <a:xfrm>
              <a:off x="1440" y="3188"/>
              <a:ext cx="1056" cy="248"/>
            </a:xfrm>
            <a:prstGeom prst="roundRect">
              <a:avLst>
                <a:gd name="adj" fmla="val 16667"/>
              </a:avLst>
            </a:prstGeom>
            <a:solidFill>
              <a:schemeClr val="bg1"/>
            </a:solidFill>
            <a:ln>
              <a:noFill/>
            </a:ln>
            <a:effectLst/>
            <a:extLst>
              <a:ext uri="{91240B29-F687-4F45-9708-019B960494DF}">
                <a14:hiddenLine xmlns:a14="http://schemas.microsoft.com/office/drawing/2010/main" w="127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8985" name="Text Box 41">
              <a:extLst>
                <a:ext uri="{FF2B5EF4-FFF2-40B4-BE49-F238E27FC236}">
                  <a16:creationId xmlns:a16="http://schemas.microsoft.com/office/drawing/2014/main" id="{13B09668-4A6D-0348-BB3C-A5083C91BCB8}"/>
                </a:ext>
              </a:extLst>
            </p:cNvPr>
            <p:cNvSpPr txBox="1">
              <a:spLocks noChangeArrowheads="1"/>
            </p:cNvSpPr>
            <p:nvPr/>
          </p:nvSpPr>
          <p:spPr bwMode="auto">
            <a:xfrm>
              <a:off x="1440" y="3211"/>
              <a:ext cx="1056" cy="20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sv-SE" altLang="sv-SE" sz="1200"/>
                <a:t>Bollplank</a:t>
              </a:r>
              <a:endParaRPr lang="sv-SE" altLang="sv-SE">
                <a:latin typeface="Franklin Gothic Book" panose="020B0503020102020204" pitchFamily="34" charset="0"/>
              </a:endParaRPr>
            </a:p>
          </p:txBody>
        </p:sp>
      </p:grpSp>
      <p:grpSp>
        <p:nvGrpSpPr>
          <p:cNvPr id="339024" name="Group 80">
            <a:extLst>
              <a:ext uri="{FF2B5EF4-FFF2-40B4-BE49-F238E27FC236}">
                <a16:creationId xmlns:a16="http://schemas.microsoft.com/office/drawing/2014/main" id="{0FFE8097-F173-CF42-BB13-A8CA40909B50}"/>
              </a:ext>
            </a:extLst>
          </p:cNvPr>
          <p:cNvGrpSpPr>
            <a:grpSpLocks/>
          </p:cNvGrpSpPr>
          <p:nvPr/>
        </p:nvGrpSpPr>
        <p:grpSpPr bwMode="auto">
          <a:xfrm>
            <a:off x="0" y="6019800"/>
            <a:ext cx="12192000" cy="838200"/>
            <a:chOff x="0" y="0"/>
            <a:chExt cx="5760" cy="528"/>
          </a:xfrm>
        </p:grpSpPr>
        <p:pic>
          <p:nvPicPr>
            <p:cNvPr id="339025" name="Picture 81">
              <a:extLst>
                <a:ext uri="{FF2B5EF4-FFF2-40B4-BE49-F238E27FC236}">
                  <a16:creationId xmlns:a16="http://schemas.microsoft.com/office/drawing/2014/main" id="{2F283F23-38A4-634C-8396-A9E0C62C3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26" name="Picture 82">
              <a:extLst>
                <a:ext uri="{FF2B5EF4-FFF2-40B4-BE49-F238E27FC236}">
                  <a16:creationId xmlns:a16="http://schemas.microsoft.com/office/drawing/2014/main" id="{C9364425-5536-F347-9D2C-4EB930603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27" name="Picture 83">
              <a:extLst>
                <a:ext uri="{FF2B5EF4-FFF2-40B4-BE49-F238E27FC236}">
                  <a16:creationId xmlns:a16="http://schemas.microsoft.com/office/drawing/2014/main" id="{57BA5A0F-F865-004F-AE2A-0E72DF7DD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39028" name="Picture 84">
            <a:extLst>
              <a:ext uri="{FF2B5EF4-FFF2-40B4-BE49-F238E27FC236}">
                <a16:creationId xmlns:a16="http://schemas.microsoft.com/office/drawing/2014/main" id="{F91DB256-658F-A648-BD8E-E31D3EC88936}"/>
              </a:ext>
            </a:extLst>
          </p:cNvPr>
          <p:cNvPicPr>
            <a:picLocks noChangeAspect="1" noChangeArrowheads="1"/>
          </p:cNvPicPr>
          <p:nvPr/>
        </p:nvPicPr>
        <p:blipFill>
          <a:blip r:embed="rId4">
            <a:lum bright="32000" contrast="26000"/>
            <a:extLst>
              <a:ext uri="{28A0092B-C50C-407E-A947-70E740481C1C}">
                <a14:useLocalDpi xmlns:a14="http://schemas.microsoft.com/office/drawing/2010/main" val="0"/>
              </a:ext>
            </a:extLst>
          </a:blip>
          <a:srcRect l="797" r="797"/>
          <a:stretch>
            <a:fillRect/>
          </a:stretch>
        </p:blipFill>
        <p:spPr bwMode="auto">
          <a:xfrm>
            <a:off x="-1" y="5796492"/>
            <a:ext cx="12192001" cy="22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040" name="Oval 96">
            <a:extLst>
              <a:ext uri="{FF2B5EF4-FFF2-40B4-BE49-F238E27FC236}">
                <a16:creationId xmlns:a16="http://schemas.microsoft.com/office/drawing/2014/main" id="{A8F8BAC9-B974-BF49-9D8B-E0C30F9BDFF6}"/>
              </a:ext>
            </a:extLst>
          </p:cNvPr>
          <p:cNvSpPr>
            <a:spLocks noChangeArrowheads="1"/>
          </p:cNvSpPr>
          <p:nvPr/>
        </p:nvSpPr>
        <p:spPr bwMode="auto">
          <a:xfrm>
            <a:off x="7708900" y="14351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1" name="Oval 97">
            <a:extLst>
              <a:ext uri="{FF2B5EF4-FFF2-40B4-BE49-F238E27FC236}">
                <a16:creationId xmlns:a16="http://schemas.microsoft.com/office/drawing/2014/main" id="{A7ACCEA8-53E3-8F45-9C16-C657EA936FCF}"/>
              </a:ext>
            </a:extLst>
          </p:cNvPr>
          <p:cNvSpPr>
            <a:spLocks noChangeArrowheads="1"/>
          </p:cNvSpPr>
          <p:nvPr/>
        </p:nvSpPr>
        <p:spPr bwMode="auto">
          <a:xfrm>
            <a:off x="7658100" y="17526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2" name="Oval 98">
            <a:extLst>
              <a:ext uri="{FF2B5EF4-FFF2-40B4-BE49-F238E27FC236}">
                <a16:creationId xmlns:a16="http://schemas.microsoft.com/office/drawing/2014/main" id="{556C770A-FCBA-2548-8C07-3F3E5244AFEF}"/>
              </a:ext>
            </a:extLst>
          </p:cNvPr>
          <p:cNvSpPr>
            <a:spLocks noChangeArrowheads="1"/>
          </p:cNvSpPr>
          <p:nvPr/>
        </p:nvSpPr>
        <p:spPr bwMode="auto">
          <a:xfrm>
            <a:off x="7188200" y="30353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3" name="Oval 99">
            <a:extLst>
              <a:ext uri="{FF2B5EF4-FFF2-40B4-BE49-F238E27FC236}">
                <a16:creationId xmlns:a16="http://schemas.microsoft.com/office/drawing/2014/main" id="{791ADD0A-CC7F-864F-A6ED-775C18708814}"/>
              </a:ext>
            </a:extLst>
          </p:cNvPr>
          <p:cNvSpPr>
            <a:spLocks noChangeArrowheads="1"/>
          </p:cNvSpPr>
          <p:nvPr/>
        </p:nvSpPr>
        <p:spPr bwMode="auto">
          <a:xfrm>
            <a:off x="7505700" y="23368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4" name="Oval 100">
            <a:extLst>
              <a:ext uri="{FF2B5EF4-FFF2-40B4-BE49-F238E27FC236}">
                <a16:creationId xmlns:a16="http://schemas.microsoft.com/office/drawing/2014/main" id="{DCA9E087-D8F5-6C41-BFC5-F919256AA2D2}"/>
              </a:ext>
            </a:extLst>
          </p:cNvPr>
          <p:cNvSpPr>
            <a:spLocks noChangeArrowheads="1"/>
          </p:cNvSpPr>
          <p:nvPr/>
        </p:nvSpPr>
        <p:spPr bwMode="auto">
          <a:xfrm>
            <a:off x="7569200" y="21971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5" name="Oval 101">
            <a:extLst>
              <a:ext uri="{FF2B5EF4-FFF2-40B4-BE49-F238E27FC236}">
                <a16:creationId xmlns:a16="http://schemas.microsoft.com/office/drawing/2014/main" id="{D08F25C9-01B4-A84B-81E5-CFAC1F213BBC}"/>
              </a:ext>
            </a:extLst>
          </p:cNvPr>
          <p:cNvSpPr>
            <a:spLocks noChangeArrowheads="1"/>
          </p:cNvSpPr>
          <p:nvPr/>
        </p:nvSpPr>
        <p:spPr bwMode="auto">
          <a:xfrm>
            <a:off x="7696200" y="15875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6" name="Oval 102">
            <a:extLst>
              <a:ext uri="{FF2B5EF4-FFF2-40B4-BE49-F238E27FC236}">
                <a16:creationId xmlns:a16="http://schemas.microsoft.com/office/drawing/2014/main" id="{DFE1787C-8E1C-EA46-BBA3-BC3F55CE235D}"/>
              </a:ext>
            </a:extLst>
          </p:cNvPr>
          <p:cNvSpPr>
            <a:spLocks noChangeArrowheads="1"/>
          </p:cNvSpPr>
          <p:nvPr/>
        </p:nvSpPr>
        <p:spPr bwMode="auto">
          <a:xfrm>
            <a:off x="7277100" y="28956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7" name="Oval 103">
            <a:extLst>
              <a:ext uri="{FF2B5EF4-FFF2-40B4-BE49-F238E27FC236}">
                <a16:creationId xmlns:a16="http://schemas.microsoft.com/office/drawing/2014/main" id="{F13E78AA-7918-D441-9892-C4EDE28D2D5D}"/>
              </a:ext>
            </a:extLst>
          </p:cNvPr>
          <p:cNvSpPr>
            <a:spLocks noChangeArrowheads="1"/>
          </p:cNvSpPr>
          <p:nvPr/>
        </p:nvSpPr>
        <p:spPr bwMode="auto">
          <a:xfrm>
            <a:off x="7086600" y="31750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8" name="Oval 104">
            <a:extLst>
              <a:ext uri="{FF2B5EF4-FFF2-40B4-BE49-F238E27FC236}">
                <a16:creationId xmlns:a16="http://schemas.microsoft.com/office/drawing/2014/main" id="{B6C08C94-E81F-1A4D-91E1-39905E22EE5A}"/>
              </a:ext>
            </a:extLst>
          </p:cNvPr>
          <p:cNvSpPr>
            <a:spLocks noChangeArrowheads="1"/>
          </p:cNvSpPr>
          <p:nvPr/>
        </p:nvSpPr>
        <p:spPr bwMode="auto">
          <a:xfrm>
            <a:off x="7442200" y="25146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49" name="Oval 105">
            <a:extLst>
              <a:ext uri="{FF2B5EF4-FFF2-40B4-BE49-F238E27FC236}">
                <a16:creationId xmlns:a16="http://schemas.microsoft.com/office/drawing/2014/main" id="{86B9E7EA-E3D9-5A44-B4D1-67FA01E1FA97}"/>
              </a:ext>
            </a:extLst>
          </p:cNvPr>
          <p:cNvSpPr>
            <a:spLocks noChangeArrowheads="1"/>
          </p:cNvSpPr>
          <p:nvPr/>
        </p:nvSpPr>
        <p:spPr bwMode="auto">
          <a:xfrm>
            <a:off x="6521450" y="38735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50" name="Oval 106">
            <a:extLst>
              <a:ext uri="{FF2B5EF4-FFF2-40B4-BE49-F238E27FC236}">
                <a16:creationId xmlns:a16="http://schemas.microsoft.com/office/drawing/2014/main" id="{B4AA2162-EAE9-7649-8058-7C8D60EF5F19}"/>
              </a:ext>
            </a:extLst>
          </p:cNvPr>
          <p:cNvSpPr>
            <a:spLocks noChangeArrowheads="1"/>
          </p:cNvSpPr>
          <p:nvPr/>
        </p:nvSpPr>
        <p:spPr bwMode="auto">
          <a:xfrm>
            <a:off x="5689600" y="44958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51" name="Oval 107">
            <a:extLst>
              <a:ext uri="{FF2B5EF4-FFF2-40B4-BE49-F238E27FC236}">
                <a16:creationId xmlns:a16="http://schemas.microsoft.com/office/drawing/2014/main" id="{CEC9C531-1C62-ED47-9C5D-262FFC30A5D5}"/>
              </a:ext>
            </a:extLst>
          </p:cNvPr>
          <p:cNvSpPr>
            <a:spLocks noChangeArrowheads="1"/>
          </p:cNvSpPr>
          <p:nvPr/>
        </p:nvSpPr>
        <p:spPr bwMode="auto">
          <a:xfrm>
            <a:off x="6654800" y="37465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52" name="Oval 108">
            <a:extLst>
              <a:ext uri="{FF2B5EF4-FFF2-40B4-BE49-F238E27FC236}">
                <a16:creationId xmlns:a16="http://schemas.microsoft.com/office/drawing/2014/main" id="{A7000163-E5F4-464B-B04E-C6682E0F93B6}"/>
              </a:ext>
            </a:extLst>
          </p:cNvPr>
          <p:cNvSpPr>
            <a:spLocks noChangeArrowheads="1"/>
          </p:cNvSpPr>
          <p:nvPr/>
        </p:nvSpPr>
        <p:spPr bwMode="auto">
          <a:xfrm>
            <a:off x="6388100" y="40005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53" name="Oval 109">
            <a:extLst>
              <a:ext uri="{FF2B5EF4-FFF2-40B4-BE49-F238E27FC236}">
                <a16:creationId xmlns:a16="http://schemas.microsoft.com/office/drawing/2014/main" id="{8EA0B482-7C18-8245-825B-4A5C2A97404C}"/>
              </a:ext>
            </a:extLst>
          </p:cNvPr>
          <p:cNvSpPr>
            <a:spLocks noChangeArrowheads="1"/>
          </p:cNvSpPr>
          <p:nvPr/>
        </p:nvSpPr>
        <p:spPr bwMode="auto">
          <a:xfrm>
            <a:off x="6718300" y="36195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grpSp>
        <p:nvGrpSpPr>
          <p:cNvPr id="338977" name="Group 33">
            <a:extLst>
              <a:ext uri="{FF2B5EF4-FFF2-40B4-BE49-F238E27FC236}">
                <a16:creationId xmlns:a16="http://schemas.microsoft.com/office/drawing/2014/main" id="{02BCAB41-8905-8D41-899C-A3FBBDA37CB5}"/>
              </a:ext>
            </a:extLst>
          </p:cNvPr>
          <p:cNvGrpSpPr>
            <a:grpSpLocks/>
          </p:cNvGrpSpPr>
          <p:nvPr/>
        </p:nvGrpSpPr>
        <p:grpSpPr bwMode="auto">
          <a:xfrm>
            <a:off x="6742113" y="2644776"/>
            <a:ext cx="1428750" cy="341313"/>
            <a:chOff x="1440" y="3188"/>
            <a:chExt cx="1056" cy="248"/>
          </a:xfrm>
        </p:grpSpPr>
        <p:sp>
          <p:nvSpPr>
            <p:cNvPr id="338978" name="AutoShape 34">
              <a:extLst>
                <a:ext uri="{FF2B5EF4-FFF2-40B4-BE49-F238E27FC236}">
                  <a16:creationId xmlns:a16="http://schemas.microsoft.com/office/drawing/2014/main" id="{3607F310-D85B-C04D-BDE3-12A9A0C4B07C}"/>
                </a:ext>
              </a:extLst>
            </p:cNvPr>
            <p:cNvSpPr>
              <a:spLocks noChangeArrowheads="1"/>
            </p:cNvSpPr>
            <p:nvPr/>
          </p:nvSpPr>
          <p:spPr bwMode="auto">
            <a:xfrm>
              <a:off x="1440" y="3188"/>
              <a:ext cx="1056" cy="248"/>
            </a:xfrm>
            <a:prstGeom prst="roundRect">
              <a:avLst>
                <a:gd name="adj" fmla="val 16667"/>
              </a:avLst>
            </a:prstGeom>
            <a:solidFill>
              <a:schemeClr val="bg1"/>
            </a:solidFill>
            <a:ln>
              <a:noFill/>
            </a:ln>
            <a:effectLst/>
            <a:extLst>
              <a:ext uri="{91240B29-F687-4F45-9708-019B960494DF}">
                <a14:hiddenLine xmlns:a14="http://schemas.microsoft.com/office/drawing/2010/main" w="127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8979" name="Text Box 35">
              <a:extLst>
                <a:ext uri="{FF2B5EF4-FFF2-40B4-BE49-F238E27FC236}">
                  <a16:creationId xmlns:a16="http://schemas.microsoft.com/office/drawing/2014/main" id="{C3D4711B-D9F2-3D47-B875-C83E41F71CB8}"/>
                </a:ext>
              </a:extLst>
            </p:cNvPr>
            <p:cNvSpPr txBox="1">
              <a:spLocks noChangeArrowheads="1"/>
            </p:cNvSpPr>
            <p:nvPr/>
          </p:nvSpPr>
          <p:spPr bwMode="auto">
            <a:xfrm>
              <a:off x="1440" y="3211"/>
              <a:ext cx="1056" cy="20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sv-SE" altLang="sv-SE" sz="1200"/>
                <a:t>Ledning</a:t>
              </a:r>
              <a:endParaRPr lang="sv-SE" altLang="sv-SE">
                <a:latin typeface="Franklin Gothic Book" panose="020B0503020102020204" pitchFamily="34" charset="0"/>
              </a:endParaRPr>
            </a:p>
          </p:txBody>
        </p:sp>
      </p:grpSp>
      <p:sp>
        <p:nvSpPr>
          <p:cNvPr id="339054" name="Oval 110">
            <a:extLst>
              <a:ext uri="{FF2B5EF4-FFF2-40B4-BE49-F238E27FC236}">
                <a16:creationId xmlns:a16="http://schemas.microsoft.com/office/drawing/2014/main" id="{1107393B-9935-044B-AC89-9969FACDD88D}"/>
              </a:ext>
            </a:extLst>
          </p:cNvPr>
          <p:cNvSpPr>
            <a:spLocks noChangeArrowheads="1"/>
          </p:cNvSpPr>
          <p:nvPr/>
        </p:nvSpPr>
        <p:spPr bwMode="auto">
          <a:xfrm>
            <a:off x="5962650" y="43180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55" name="Oval 111">
            <a:extLst>
              <a:ext uri="{FF2B5EF4-FFF2-40B4-BE49-F238E27FC236}">
                <a16:creationId xmlns:a16="http://schemas.microsoft.com/office/drawing/2014/main" id="{12F47E45-5897-D94B-9E77-A921E2A3F390}"/>
              </a:ext>
            </a:extLst>
          </p:cNvPr>
          <p:cNvSpPr>
            <a:spLocks noChangeArrowheads="1"/>
          </p:cNvSpPr>
          <p:nvPr/>
        </p:nvSpPr>
        <p:spPr bwMode="auto">
          <a:xfrm>
            <a:off x="5829300" y="44323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56" name="Oval 112">
            <a:extLst>
              <a:ext uri="{FF2B5EF4-FFF2-40B4-BE49-F238E27FC236}">
                <a16:creationId xmlns:a16="http://schemas.microsoft.com/office/drawing/2014/main" id="{9BE9C75B-EEA1-0E46-A075-E1034B3961E8}"/>
              </a:ext>
            </a:extLst>
          </p:cNvPr>
          <p:cNvSpPr>
            <a:spLocks noChangeArrowheads="1"/>
          </p:cNvSpPr>
          <p:nvPr/>
        </p:nvSpPr>
        <p:spPr bwMode="auto">
          <a:xfrm>
            <a:off x="5524500" y="45466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39057" name="Oval 113">
            <a:extLst>
              <a:ext uri="{FF2B5EF4-FFF2-40B4-BE49-F238E27FC236}">
                <a16:creationId xmlns:a16="http://schemas.microsoft.com/office/drawing/2014/main" id="{2EC91812-3637-1D41-92D3-12A6C63DA954}"/>
              </a:ext>
            </a:extLst>
          </p:cNvPr>
          <p:cNvSpPr>
            <a:spLocks noChangeArrowheads="1"/>
          </p:cNvSpPr>
          <p:nvPr/>
        </p:nvSpPr>
        <p:spPr bwMode="auto">
          <a:xfrm>
            <a:off x="5359400" y="4622800"/>
            <a:ext cx="266700" cy="279400"/>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pic>
        <p:nvPicPr>
          <p:cNvPr id="58" name="Picture 1" descr="BELBIN(uk)-Belbin lozenge logo.jpg">
            <a:extLst>
              <a:ext uri="{FF2B5EF4-FFF2-40B4-BE49-F238E27FC236}">
                <a16:creationId xmlns:a16="http://schemas.microsoft.com/office/drawing/2014/main" id="{DF5B0E82-8530-5A4D-A139-4CEC60B42B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20313" y="6232525"/>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a:extLst>
              <a:ext uri="{FF2B5EF4-FFF2-40B4-BE49-F238E27FC236}">
                <a16:creationId xmlns:a16="http://schemas.microsoft.com/office/drawing/2014/main" id="{35314AAE-96B8-A045-8AE2-AF056940E40B}"/>
              </a:ext>
            </a:extLst>
          </p:cNvPr>
          <p:cNvSpPr txBox="1"/>
          <p:nvPr/>
        </p:nvSpPr>
        <p:spPr>
          <a:xfrm>
            <a:off x="9296400" y="4622800"/>
            <a:ext cx="2709863" cy="1200329"/>
          </a:xfrm>
          <a:prstGeom prst="rect">
            <a:avLst/>
          </a:prstGeom>
          <a:noFill/>
        </p:spPr>
        <p:txBody>
          <a:bodyPr wrap="square" rtlCol="0">
            <a:spAutoFit/>
          </a:bodyPr>
          <a:lstStyle/>
          <a:p>
            <a:r>
              <a:rPr lang="sv-SE" dirty="0">
                <a:solidFill>
                  <a:schemeClr val="bg1"/>
                </a:solidFill>
              </a:rPr>
              <a:t>Källa: Christer B Jansson</a:t>
            </a:r>
          </a:p>
          <a:p>
            <a:r>
              <a:rPr lang="sv-SE" dirty="0">
                <a:solidFill>
                  <a:schemeClr val="bg1"/>
                </a:solidFill>
              </a:rPr>
              <a:t>efter </a:t>
            </a:r>
            <a:r>
              <a:rPr lang="sv-SE" dirty="0" err="1">
                <a:solidFill>
                  <a:schemeClr val="bg1"/>
                </a:solidFill>
              </a:rPr>
              <a:t>prof</a:t>
            </a:r>
            <a:r>
              <a:rPr lang="sv-SE" dirty="0">
                <a:solidFill>
                  <a:schemeClr val="bg1"/>
                </a:solidFill>
              </a:rPr>
              <a:t> Bo Mattson,</a:t>
            </a:r>
          </a:p>
          <a:p>
            <a:r>
              <a:rPr lang="sv-SE" dirty="0" err="1">
                <a:solidFill>
                  <a:schemeClr val="bg1"/>
                </a:solidFill>
              </a:rPr>
              <a:t>prof</a:t>
            </a:r>
            <a:r>
              <a:rPr lang="sv-SE" dirty="0">
                <a:solidFill>
                  <a:schemeClr val="bg1"/>
                </a:solidFill>
              </a:rPr>
              <a:t> Anders </a:t>
            </a:r>
            <a:r>
              <a:rPr lang="sv-SE" dirty="0" err="1">
                <a:solidFill>
                  <a:schemeClr val="bg1"/>
                </a:solidFill>
              </a:rPr>
              <a:t>Wendelheim</a:t>
            </a:r>
            <a:endParaRPr lang="sv-SE" dirty="0">
              <a:solidFill>
                <a:schemeClr val="bg1"/>
              </a:solidFill>
            </a:endParaRPr>
          </a:p>
          <a:p>
            <a:endParaRPr lang="sv-SE" dirty="0">
              <a:solidFill>
                <a:schemeClr val="bg1"/>
              </a:solidFill>
            </a:endParaRPr>
          </a:p>
        </p:txBody>
      </p:sp>
    </p:spTree>
    <p:extLst>
      <p:ext uri="{BB962C8B-B14F-4D97-AF65-F5344CB8AC3E}">
        <p14:creationId xmlns:p14="http://schemas.microsoft.com/office/powerpoint/2010/main" val="158947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a:extLst>
              <a:ext uri="{FF2B5EF4-FFF2-40B4-BE49-F238E27FC236}">
                <a16:creationId xmlns:a16="http://schemas.microsoft.com/office/drawing/2014/main" id="{744F2587-FBCF-3547-9119-9BF8CDA5270B}"/>
              </a:ext>
            </a:extLst>
          </p:cNvPr>
          <p:cNvGraphicFramePr>
            <a:graphicFrameLocks/>
          </p:cNvGraphicFramePr>
          <p:nvPr/>
        </p:nvGraphicFramePr>
        <p:xfrm>
          <a:off x="5133192" y="1600200"/>
          <a:ext cx="1600200" cy="4114800"/>
        </p:xfrm>
        <a:graphic>
          <a:graphicData uri="http://schemas.openxmlformats.org/presentationml/2006/ole">
            <mc:AlternateContent xmlns:mc="http://schemas.openxmlformats.org/markup-compatibility/2006">
              <mc:Choice xmlns:v="urn:schemas-microsoft-com:vml" Requires="v">
                <p:oleObj spid="_x0000_s1046" name="Klipp" r:id="rId3" imgW="8204200" imgH="17602200" progId="MS_ClipArt_Gallery.2">
                  <p:embed/>
                </p:oleObj>
              </mc:Choice>
              <mc:Fallback>
                <p:oleObj name="Klipp" r:id="rId3" imgW="8204200" imgH="17602200" progId="MS_ClipArt_Gallery.2">
                  <p:embed/>
                  <p:pic>
                    <p:nvPicPr>
                      <p:cNvPr id="118786" name="Object 2">
                        <a:extLst>
                          <a:ext uri="{FF2B5EF4-FFF2-40B4-BE49-F238E27FC236}">
                            <a16:creationId xmlns:a16="http://schemas.microsoft.com/office/drawing/2014/main" id="{744F2587-FBCF-3547-9119-9BF8CDA5270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192" y="1600200"/>
                        <a:ext cx="1600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7" name="Line 3">
            <a:extLst>
              <a:ext uri="{FF2B5EF4-FFF2-40B4-BE49-F238E27FC236}">
                <a16:creationId xmlns:a16="http://schemas.microsoft.com/office/drawing/2014/main" id="{5D3D8687-DDC5-8D49-84D7-8DB460B40596}"/>
              </a:ext>
            </a:extLst>
          </p:cNvPr>
          <p:cNvSpPr>
            <a:spLocks noChangeShapeType="1"/>
          </p:cNvSpPr>
          <p:nvPr/>
        </p:nvSpPr>
        <p:spPr bwMode="auto">
          <a:xfrm>
            <a:off x="5943600" y="3429000"/>
            <a:ext cx="3962400" cy="0"/>
          </a:xfrm>
          <a:prstGeom prst="line">
            <a:avLst/>
          </a:prstGeom>
          <a:noFill/>
          <a:ln w="5080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8788" name="Oval 4">
            <a:extLst>
              <a:ext uri="{FF2B5EF4-FFF2-40B4-BE49-F238E27FC236}">
                <a16:creationId xmlns:a16="http://schemas.microsoft.com/office/drawing/2014/main" id="{2CE600EF-E58E-1C45-B96A-A89559CC5EF7}"/>
              </a:ext>
            </a:extLst>
          </p:cNvPr>
          <p:cNvSpPr>
            <a:spLocks noChangeArrowheads="1"/>
          </p:cNvSpPr>
          <p:nvPr/>
        </p:nvSpPr>
        <p:spPr bwMode="auto">
          <a:xfrm>
            <a:off x="5645150" y="3359150"/>
            <a:ext cx="520700" cy="139700"/>
          </a:xfrm>
          <a:prstGeom prst="ellipse">
            <a:avLst/>
          </a:prstGeom>
          <a:solidFill>
            <a:srgbClr val="FF99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useBgFill="1">
        <p:nvSpPr>
          <p:cNvPr id="118789" name="Rectangle 5">
            <a:extLst>
              <a:ext uri="{FF2B5EF4-FFF2-40B4-BE49-F238E27FC236}">
                <a16:creationId xmlns:a16="http://schemas.microsoft.com/office/drawing/2014/main" id="{B1948AC5-7370-124E-B781-E1C41A235B67}"/>
              </a:ext>
            </a:extLst>
          </p:cNvPr>
          <p:cNvSpPr>
            <a:spLocks noChangeArrowheads="1"/>
          </p:cNvSpPr>
          <p:nvPr/>
        </p:nvSpPr>
        <p:spPr bwMode="auto">
          <a:xfrm>
            <a:off x="1828800" y="1965326"/>
            <a:ext cx="2057400" cy="462307"/>
          </a:xfrm>
          <a:prstGeom prst="rect">
            <a:avLst/>
          </a:prstGeom>
          <a:ln>
            <a:noFill/>
          </a:ln>
          <a:effectLst>
            <a:prstShdw prst="shdw17" dist="17961" dir="2700000">
              <a:srgbClr val="B2B2B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dirty="0"/>
              <a:t>Operativ nivå</a:t>
            </a:r>
          </a:p>
        </p:txBody>
      </p:sp>
      <p:sp useBgFill="1">
        <p:nvSpPr>
          <p:cNvPr id="118790" name="Rectangle 6">
            <a:extLst>
              <a:ext uri="{FF2B5EF4-FFF2-40B4-BE49-F238E27FC236}">
                <a16:creationId xmlns:a16="http://schemas.microsoft.com/office/drawing/2014/main" id="{8F418A3E-2BDE-F94E-9D65-CAB819CE17F0}"/>
              </a:ext>
            </a:extLst>
          </p:cNvPr>
          <p:cNvSpPr>
            <a:spLocks noChangeArrowheads="1"/>
          </p:cNvSpPr>
          <p:nvPr/>
        </p:nvSpPr>
        <p:spPr bwMode="auto">
          <a:xfrm>
            <a:off x="1828800" y="3184526"/>
            <a:ext cx="2057400" cy="462307"/>
          </a:xfrm>
          <a:prstGeom prst="rect">
            <a:avLst/>
          </a:prstGeom>
          <a:ln>
            <a:noFill/>
          </a:ln>
          <a:effectLst>
            <a:prstShdw prst="shdw17" dist="17961" dir="2700000">
              <a:srgbClr val="B2B2B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dirty="0"/>
              <a:t>Taktisk nivå</a:t>
            </a:r>
          </a:p>
        </p:txBody>
      </p:sp>
      <p:sp useBgFill="1">
        <p:nvSpPr>
          <p:cNvPr id="118791" name="Rectangle 7">
            <a:extLst>
              <a:ext uri="{FF2B5EF4-FFF2-40B4-BE49-F238E27FC236}">
                <a16:creationId xmlns:a16="http://schemas.microsoft.com/office/drawing/2014/main" id="{142731A4-D2DB-EA49-BE31-095ED47B5FEF}"/>
              </a:ext>
            </a:extLst>
          </p:cNvPr>
          <p:cNvSpPr>
            <a:spLocks noChangeArrowheads="1"/>
          </p:cNvSpPr>
          <p:nvPr/>
        </p:nvSpPr>
        <p:spPr bwMode="auto">
          <a:xfrm>
            <a:off x="1828800" y="4556126"/>
            <a:ext cx="2057400" cy="462307"/>
          </a:xfrm>
          <a:prstGeom prst="rect">
            <a:avLst/>
          </a:prstGeom>
          <a:ln>
            <a:noFill/>
          </a:ln>
          <a:effectLst>
            <a:prstShdw prst="shdw17" dist="17961" dir="2700000">
              <a:srgbClr val="B2B2B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dirty="0"/>
              <a:t>Strategisk nivå </a:t>
            </a:r>
          </a:p>
        </p:txBody>
      </p:sp>
      <p:sp>
        <p:nvSpPr>
          <p:cNvPr id="118792" name="Rectangle 8">
            <a:extLst>
              <a:ext uri="{FF2B5EF4-FFF2-40B4-BE49-F238E27FC236}">
                <a16:creationId xmlns:a16="http://schemas.microsoft.com/office/drawing/2014/main" id="{E3AEB0C3-01C2-A249-AD8B-00D457C80968}"/>
              </a:ext>
            </a:extLst>
          </p:cNvPr>
          <p:cNvSpPr>
            <a:spLocks noChangeArrowheads="1"/>
          </p:cNvSpPr>
          <p:nvPr/>
        </p:nvSpPr>
        <p:spPr bwMode="auto">
          <a:xfrm>
            <a:off x="10052050" y="1662390"/>
            <a:ext cx="424796" cy="415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b="1" dirty="0"/>
              <a:t>P</a:t>
            </a:r>
          </a:p>
          <a:p>
            <a:pPr eaLnBrk="0" hangingPunct="0"/>
            <a:r>
              <a:rPr lang="sv-SE" altLang="sv-SE" b="1" dirty="0"/>
              <a:t>R</a:t>
            </a:r>
          </a:p>
          <a:p>
            <a:pPr eaLnBrk="0" hangingPunct="0"/>
            <a:r>
              <a:rPr lang="sv-SE" altLang="sv-SE" b="1" dirty="0"/>
              <a:t>O</a:t>
            </a:r>
          </a:p>
          <a:p>
            <a:pPr eaLnBrk="0" hangingPunct="0"/>
            <a:r>
              <a:rPr lang="sv-SE" altLang="sv-SE" b="1" dirty="0"/>
              <a:t>C</a:t>
            </a:r>
          </a:p>
          <a:p>
            <a:pPr eaLnBrk="0" hangingPunct="0"/>
            <a:r>
              <a:rPr lang="sv-SE" altLang="sv-SE" b="1" dirty="0"/>
              <a:t>E</a:t>
            </a:r>
          </a:p>
          <a:p>
            <a:pPr eaLnBrk="0" hangingPunct="0"/>
            <a:r>
              <a:rPr lang="sv-SE" altLang="sv-SE" b="1" dirty="0"/>
              <a:t>S</a:t>
            </a:r>
          </a:p>
          <a:p>
            <a:pPr eaLnBrk="0" hangingPunct="0"/>
            <a:r>
              <a:rPr lang="sv-SE" altLang="sv-SE" b="1" dirty="0"/>
              <a:t>S</a:t>
            </a:r>
          </a:p>
          <a:p>
            <a:pPr eaLnBrk="0" hangingPunct="0"/>
            <a:r>
              <a:rPr lang="sv-SE" altLang="sv-SE" b="1" dirty="0"/>
              <a:t>D</a:t>
            </a:r>
          </a:p>
          <a:p>
            <a:pPr eaLnBrk="0" hangingPunct="0"/>
            <a:r>
              <a:rPr lang="sv-SE" altLang="sv-SE" b="1" dirty="0"/>
              <a:t>J</a:t>
            </a:r>
          </a:p>
          <a:p>
            <a:pPr eaLnBrk="0" hangingPunct="0"/>
            <a:r>
              <a:rPr lang="sv-SE" altLang="sv-SE" b="1" dirty="0"/>
              <a:t>U</a:t>
            </a:r>
          </a:p>
          <a:p>
            <a:pPr eaLnBrk="0" hangingPunct="0"/>
            <a:r>
              <a:rPr lang="sv-SE" altLang="sv-SE" b="1" dirty="0"/>
              <a:t>P</a:t>
            </a:r>
          </a:p>
        </p:txBody>
      </p:sp>
      <p:graphicFrame>
        <p:nvGraphicFramePr>
          <p:cNvPr id="118794" name="Object 10">
            <a:extLst>
              <a:ext uri="{FF2B5EF4-FFF2-40B4-BE49-F238E27FC236}">
                <a16:creationId xmlns:a16="http://schemas.microsoft.com/office/drawing/2014/main" id="{1000C62C-96AC-7F49-B03E-A5E97222A3C5}"/>
              </a:ext>
            </a:extLst>
          </p:cNvPr>
          <p:cNvGraphicFramePr>
            <a:graphicFrameLocks/>
          </p:cNvGraphicFramePr>
          <p:nvPr/>
        </p:nvGraphicFramePr>
        <p:xfrm>
          <a:off x="6777038" y="2570164"/>
          <a:ext cx="1528762" cy="1239837"/>
        </p:xfrm>
        <a:graphic>
          <a:graphicData uri="http://schemas.openxmlformats.org/presentationml/2006/ole">
            <mc:AlternateContent xmlns:mc="http://schemas.openxmlformats.org/markup-compatibility/2006">
              <mc:Choice xmlns:v="urn:schemas-microsoft-com:vml" Requires="v">
                <p:oleObj spid="_x0000_s1047" name="ClipArt" r:id="rId5" imgW="35661600" imgH="30111700" progId="MS_ClipArt_Gallery.2">
                  <p:embed/>
                </p:oleObj>
              </mc:Choice>
              <mc:Fallback>
                <p:oleObj name="ClipArt" r:id="rId5" imgW="35661600" imgH="30111700" progId="MS_ClipArt_Gallery.2">
                  <p:embed/>
                  <p:pic>
                    <p:nvPicPr>
                      <p:cNvPr id="118794" name="Object 10">
                        <a:extLst>
                          <a:ext uri="{FF2B5EF4-FFF2-40B4-BE49-F238E27FC236}">
                            <a16:creationId xmlns:a16="http://schemas.microsoft.com/office/drawing/2014/main" id="{1000C62C-96AC-7F49-B03E-A5E97222A3C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038" y="2570164"/>
                        <a:ext cx="1528762"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95" name="Oval 11">
            <a:extLst>
              <a:ext uri="{FF2B5EF4-FFF2-40B4-BE49-F238E27FC236}">
                <a16:creationId xmlns:a16="http://schemas.microsoft.com/office/drawing/2014/main" id="{F910F810-A92B-0942-9925-588BB514F0CF}"/>
              </a:ext>
            </a:extLst>
          </p:cNvPr>
          <p:cNvSpPr>
            <a:spLocks noChangeArrowheads="1"/>
          </p:cNvSpPr>
          <p:nvPr/>
        </p:nvSpPr>
        <p:spPr bwMode="auto">
          <a:xfrm>
            <a:off x="5645150" y="4578350"/>
            <a:ext cx="444500" cy="139700"/>
          </a:xfrm>
          <a:prstGeom prst="ellipse">
            <a:avLst/>
          </a:prstGeom>
          <a:solidFill>
            <a:srgbClr val="FF99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18796" name="Line 12">
            <a:extLst>
              <a:ext uri="{FF2B5EF4-FFF2-40B4-BE49-F238E27FC236}">
                <a16:creationId xmlns:a16="http://schemas.microsoft.com/office/drawing/2014/main" id="{96DA23AD-A682-9144-A036-1ECA767063EB}"/>
              </a:ext>
            </a:extLst>
          </p:cNvPr>
          <p:cNvSpPr>
            <a:spLocks noChangeShapeType="1"/>
          </p:cNvSpPr>
          <p:nvPr/>
        </p:nvSpPr>
        <p:spPr bwMode="auto">
          <a:xfrm flipV="1">
            <a:off x="6019800" y="2667000"/>
            <a:ext cx="1143000" cy="1981200"/>
          </a:xfrm>
          <a:prstGeom prst="line">
            <a:avLst/>
          </a:prstGeom>
          <a:noFill/>
          <a:ln w="2540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8797" name="Line 13">
            <a:extLst>
              <a:ext uri="{FF2B5EF4-FFF2-40B4-BE49-F238E27FC236}">
                <a16:creationId xmlns:a16="http://schemas.microsoft.com/office/drawing/2014/main" id="{137DB9DC-1576-A248-AB06-AE6509EB1931}"/>
              </a:ext>
            </a:extLst>
          </p:cNvPr>
          <p:cNvSpPr>
            <a:spLocks noChangeShapeType="1"/>
          </p:cNvSpPr>
          <p:nvPr/>
        </p:nvSpPr>
        <p:spPr bwMode="auto">
          <a:xfrm flipV="1">
            <a:off x="6096000" y="2362200"/>
            <a:ext cx="1752600" cy="2286000"/>
          </a:xfrm>
          <a:prstGeom prst="line">
            <a:avLst/>
          </a:prstGeom>
          <a:noFill/>
          <a:ln w="2540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8798" name="Arc 14">
            <a:extLst>
              <a:ext uri="{FF2B5EF4-FFF2-40B4-BE49-F238E27FC236}">
                <a16:creationId xmlns:a16="http://schemas.microsoft.com/office/drawing/2014/main" id="{834CD9B9-9BD7-BB4C-A9F3-C66D9372FEE7}"/>
              </a:ext>
            </a:extLst>
          </p:cNvPr>
          <p:cNvSpPr>
            <a:spLocks/>
          </p:cNvSpPr>
          <p:nvPr/>
        </p:nvSpPr>
        <p:spPr bwMode="auto">
          <a:xfrm>
            <a:off x="5943600" y="2743200"/>
            <a:ext cx="2362200" cy="19050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25400" cap="rnd">
            <a:solidFill>
              <a:srgbClr val="FF99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8799" name="Oval 15">
            <a:extLst>
              <a:ext uri="{FF2B5EF4-FFF2-40B4-BE49-F238E27FC236}">
                <a16:creationId xmlns:a16="http://schemas.microsoft.com/office/drawing/2014/main" id="{FD5BC863-36DF-C04A-AEF2-3CD4FDDD6A89}"/>
              </a:ext>
            </a:extLst>
          </p:cNvPr>
          <p:cNvSpPr>
            <a:spLocks noChangeArrowheads="1"/>
          </p:cNvSpPr>
          <p:nvPr/>
        </p:nvSpPr>
        <p:spPr bwMode="auto">
          <a:xfrm>
            <a:off x="7016750" y="2292350"/>
            <a:ext cx="368300" cy="368300"/>
          </a:xfrm>
          <a:prstGeom prst="ellipse">
            <a:avLst/>
          </a:prstGeom>
          <a:solidFill>
            <a:srgbClr val="0066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sv-SE" altLang="sv-SE" dirty="0"/>
              <a:t>F</a:t>
            </a:r>
          </a:p>
        </p:txBody>
      </p:sp>
      <p:sp>
        <p:nvSpPr>
          <p:cNvPr id="118800" name="Oval 16">
            <a:extLst>
              <a:ext uri="{FF2B5EF4-FFF2-40B4-BE49-F238E27FC236}">
                <a16:creationId xmlns:a16="http://schemas.microsoft.com/office/drawing/2014/main" id="{6673150A-86ED-DF4E-B3EF-E46885B05F54}"/>
              </a:ext>
            </a:extLst>
          </p:cNvPr>
          <p:cNvSpPr>
            <a:spLocks noChangeArrowheads="1"/>
          </p:cNvSpPr>
          <p:nvPr/>
        </p:nvSpPr>
        <p:spPr bwMode="auto">
          <a:xfrm>
            <a:off x="7626350" y="2139950"/>
            <a:ext cx="368300" cy="368300"/>
          </a:xfrm>
          <a:prstGeom prst="ellipse">
            <a:avLst/>
          </a:prstGeom>
          <a:solidFill>
            <a:srgbClr val="0066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sv-SE" altLang="sv-SE" dirty="0"/>
              <a:t>Å</a:t>
            </a:r>
          </a:p>
        </p:txBody>
      </p:sp>
      <p:sp>
        <p:nvSpPr>
          <p:cNvPr id="118801" name="Oval 17">
            <a:extLst>
              <a:ext uri="{FF2B5EF4-FFF2-40B4-BE49-F238E27FC236}">
                <a16:creationId xmlns:a16="http://schemas.microsoft.com/office/drawing/2014/main" id="{DB3BEC86-0F97-3F4E-BE83-BCA32E742DAA}"/>
              </a:ext>
            </a:extLst>
          </p:cNvPr>
          <p:cNvSpPr>
            <a:spLocks noChangeArrowheads="1"/>
          </p:cNvSpPr>
          <p:nvPr/>
        </p:nvSpPr>
        <p:spPr bwMode="auto">
          <a:xfrm>
            <a:off x="8159750" y="2520950"/>
            <a:ext cx="368300" cy="368300"/>
          </a:xfrm>
          <a:prstGeom prst="ellipse">
            <a:avLst/>
          </a:prstGeom>
          <a:solidFill>
            <a:srgbClr val="0066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sv-SE" altLang="sv-SE" dirty="0"/>
              <a:t>E</a:t>
            </a:r>
          </a:p>
        </p:txBody>
      </p:sp>
      <p:sp>
        <p:nvSpPr>
          <p:cNvPr id="118802" name="Rectangle 18">
            <a:extLst>
              <a:ext uri="{FF2B5EF4-FFF2-40B4-BE49-F238E27FC236}">
                <a16:creationId xmlns:a16="http://schemas.microsoft.com/office/drawing/2014/main" id="{601365B5-2E16-804E-B463-644CE9686D70}"/>
              </a:ext>
            </a:extLst>
          </p:cNvPr>
          <p:cNvSpPr>
            <a:spLocks noChangeArrowheads="1"/>
          </p:cNvSpPr>
          <p:nvPr/>
        </p:nvSpPr>
        <p:spPr bwMode="auto">
          <a:xfrm>
            <a:off x="923278" y="5699126"/>
            <a:ext cx="9128772"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b="1" dirty="0"/>
              <a:t>F</a:t>
            </a:r>
            <a:r>
              <a:rPr lang="sv-SE" altLang="sv-SE" dirty="0"/>
              <a:t> Förenkling av beslut</a:t>
            </a:r>
            <a:r>
              <a:rPr lang="sv-SE" altLang="sv-SE" sz="1400" b="1" dirty="0"/>
              <a:t>,</a:t>
            </a:r>
            <a:r>
              <a:rPr lang="sv-SE" altLang="sv-SE" b="1" dirty="0"/>
              <a:t> Å</a:t>
            </a:r>
            <a:r>
              <a:rPr lang="sv-SE" altLang="sv-SE" dirty="0"/>
              <a:t> Frågan återkommer</a:t>
            </a:r>
            <a:r>
              <a:rPr lang="sv-SE" altLang="sv-SE" sz="1400" dirty="0"/>
              <a:t>, </a:t>
            </a:r>
            <a:r>
              <a:rPr lang="sv-SE" altLang="sv-SE" b="1" dirty="0"/>
              <a:t>E</a:t>
            </a:r>
            <a:r>
              <a:rPr lang="sv-SE" altLang="sv-SE" dirty="0"/>
              <a:t> Alla kör sina egna race</a:t>
            </a:r>
            <a:endParaRPr lang="sv-SE" altLang="sv-SE" sz="1400" dirty="0"/>
          </a:p>
        </p:txBody>
      </p:sp>
      <p:sp>
        <p:nvSpPr>
          <p:cNvPr id="118803" name="Line 19">
            <a:extLst>
              <a:ext uri="{FF2B5EF4-FFF2-40B4-BE49-F238E27FC236}">
                <a16:creationId xmlns:a16="http://schemas.microsoft.com/office/drawing/2014/main" id="{F690FE04-4A2E-F04C-A895-082E5BE24A05}"/>
              </a:ext>
            </a:extLst>
          </p:cNvPr>
          <p:cNvSpPr>
            <a:spLocks noChangeShapeType="1"/>
          </p:cNvSpPr>
          <p:nvPr/>
        </p:nvSpPr>
        <p:spPr bwMode="auto">
          <a:xfrm>
            <a:off x="6553200" y="4724400"/>
            <a:ext cx="3352800" cy="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8804" name="Rectangle 20">
            <a:extLst>
              <a:ext uri="{FF2B5EF4-FFF2-40B4-BE49-F238E27FC236}">
                <a16:creationId xmlns:a16="http://schemas.microsoft.com/office/drawing/2014/main" id="{0E89C4AB-C438-AD43-878F-93B2BDA235EE}"/>
              </a:ext>
            </a:extLst>
          </p:cNvPr>
          <p:cNvSpPr>
            <a:spLocks noChangeArrowheads="1"/>
          </p:cNvSpPr>
          <p:nvPr/>
        </p:nvSpPr>
        <p:spPr bwMode="auto">
          <a:xfrm>
            <a:off x="6994525" y="4373563"/>
            <a:ext cx="2451184"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sz="2000" b="1" dirty="0"/>
              <a:t>Önskat processdjup</a:t>
            </a:r>
          </a:p>
          <a:p>
            <a:pPr eaLnBrk="0" hangingPunct="0"/>
            <a:endParaRPr lang="sv-SE" altLang="sv-SE" sz="2000" b="1" dirty="0"/>
          </a:p>
          <a:p>
            <a:pPr eaLnBrk="0" hangingPunct="0"/>
            <a:endParaRPr lang="sv-SE" altLang="sv-SE" sz="2000" b="1" dirty="0"/>
          </a:p>
        </p:txBody>
      </p:sp>
      <p:sp>
        <p:nvSpPr>
          <p:cNvPr id="118805" name="Rectangle 21">
            <a:extLst>
              <a:ext uri="{FF2B5EF4-FFF2-40B4-BE49-F238E27FC236}">
                <a16:creationId xmlns:a16="http://schemas.microsoft.com/office/drawing/2014/main" id="{16F767AB-304C-134A-9D45-13EB0EE0A49C}"/>
              </a:ext>
            </a:extLst>
          </p:cNvPr>
          <p:cNvSpPr>
            <a:spLocks noChangeArrowheads="1"/>
          </p:cNvSpPr>
          <p:nvPr/>
        </p:nvSpPr>
        <p:spPr bwMode="auto">
          <a:xfrm>
            <a:off x="8349446" y="3078163"/>
            <a:ext cx="1582416"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sz="2000" b="1" dirty="0"/>
              <a:t>Nuvarande processdjup </a:t>
            </a:r>
          </a:p>
          <a:p>
            <a:pPr eaLnBrk="0" hangingPunct="0"/>
            <a:r>
              <a:rPr lang="sv-SE" altLang="sv-SE" sz="2000" b="1" dirty="0">
                <a:solidFill>
                  <a:srgbClr val="FFFFFF"/>
                </a:solidFill>
              </a:rPr>
              <a:t>processdjup</a:t>
            </a:r>
          </a:p>
        </p:txBody>
      </p:sp>
      <p:sp>
        <p:nvSpPr>
          <p:cNvPr id="118807" name="Rectangle 23">
            <a:extLst>
              <a:ext uri="{FF2B5EF4-FFF2-40B4-BE49-F238E27FC236}">
                <a16:creationId xmlns:a16="http://schemas.microsoft.com/office/drawing/2014/main" id="{5F448C32-55BB-CB41-82FF-64AC484022A7}"/>
              </a:ext>
            </a:extLst>
          </p:cNvPr>
          <p:cNvSpPr>
            <a:spLocks noChangeArrowheads="1"/>
          </p:cNvSpPr>
          <p:nvPr/>
        </p:nvSpPr>
        <p:spPr bwMode="auto">
          <a:xfrm>
            <a:off x="2438401" y="6629400"/>
            <a:ext cx="7758113"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r>
              <a:rPr lang="sv-SE" altLang="sv-SE" sz="1000" b="1" dirty="0">
                <a:solidFill>
                  <a:srgbClr val="FFFFFF"/>
                </a:solidFill>
                <a:latin typeface="Arial" panose="020B0604020202020204" pitchFamily="34" charset="0"/>
              </a:rPr>
              <a:t>Copyright© n Svenska AB 1996. </a:t>
            </a:r>
            <a:r>
              <a:rPr lang="sv-SE" altLang="sv-SE" sz="1000" b="1" i="1" dirty="0">
                <a:solidFill>
                  <a:srgbClr val="FFFFFF"/>
                </a:solidFill>
                <a:latin typeface="Arial" panose="020B0604020202020204" pitchFamily="34" charset="0"/>
              </a:rPr>
              <a:t>Detta material får endast användas av licensierad eller certifierad Team </a:t>
            </a:r>
            <a:r>
              <a:rPr lang="sv-SE" altLang="sv-SE" sz="1000" b="1" i="1" dirty="0" err="1">
                <a:solidFill>
                  <a:srgbClr val="FFFFFF"/>
                </a:solidFill>
                <a:latin typeface="Arial" panose="020B0604020202020204" pitchFamily="34" charset="0"/>
              </a:rPr>
              <a:t>Skills</a:t>
            </a:r>
            <a:r>
              <a:rPr lang="sv-SE" altLang="sv-SE" sz="1000" b="1" i="1" dirty="0">
                <a:solidFill>
                  <a:srgbClr val="FFFFFF"/>
                </a:solidFill>
                <a:latin typeface="Arial" panose="020B0604020202020204" pitchFamily="34" charset="0"/>
              </a:rPr>
              <a:t>® konsult.</a:t>
            </a:r>
          </a:p>
          <a:p>
            <a:pPr algn="ctr" eaLnBrk="0" hangingPunct="0"/>
            <a:endParaRPr lang="sv-SE" altLang="sv-SE" sz="1000" b="1" i="1" dirty="0">
              <a:solidFill>
                <a:srgbClr val="FFFFFF"/>
              </a:solidFill>
              <a:latin typeface="Arial" panose="020B0604020202020204" pitchFamily="34" charset="0"/>
            </a:endParaRPr>
          </a:p>
        </p:txBody>
      </p:sp>
      <p:sp>
        <p:nvSpPr>
          <p:cNvPr id="118808" name="Rectangle 24">
            <a:extLst>
              <a:ext uri="{FF2B5EF4-FFF2-40B4-BE49-F238E27FC236}">
                <a16:creationId xmlns:a16="http://schemas.microsoft.com/office/drawing/2014/main" id="{44FCE078-C49A-B348-92B2-B1F59C242D92}"/>
              </a:ext>
            </a:extLst>
          </p:cNvPr>
          <p:cNvSpPr>
            <a:spLocks noChangeArrowheads="1"/>
          </p:cNvSpPr>
          <p:nvPr/>
        </p:nvSpPr>
        <p:spPr bwMode="auto">
          <a:xfrm>
            <a:off x="4784725" y="1508126"/>
            <a:ext cx="964740"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dirty="0"/>
              <a:t>Tillit</a:t>
            </a:r>
            <a:r>
              <a:rPr lang="sv-SE" altLang="sv-SE" dirty="0">
                <a:solidFill>
                  <a:srgbClr val="FFFFFF"/>
                </a:solidFill>
              </a:rPr>
              <a:t>lit</a:t>
            </a:r>
          </a:p>
        </p:txBody>
      </p:sp>
      <p:sp>
        <p:nvSpPr>
          <p:cNvPr id="118809" name="Rectangle 25">
            <a:extLst>
              <a:ext uri="{FF2B5EF4-FFF2-40B4-BE49-F238E27FC236}">
                <a16:creationId xmlns:a16="http://schemas.microsoft.com/office/drawing/2014/main" id="{4C35233E-EC7B-9C48-B665-C704B79497E1}"/>
              </a:ext>
            </a:extLst>
          </p:cNvPr>
          <p:cNvSpPr>
            <a:spLocks noChangeArrowheads="1"/>
          </p:cNvSpPr>
          <p:nvPr/>
        </p:nvSpPr>
        <p:spPr bwMode="auto">
          <a:xfrm>
            <a:off x="5775326" y="1508126"/>
            <a:ext cx="222817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sv-SE" altLang="sv-SE" dirty="0"/>
              <a:t>           Öppenhet</a:t>
            </a:r>
          </a:p>
        </p:txBody>
      </p:sp>
      <p:sp>
        <p:nvSpPr>
          <p:cNvPr id="118810" name="Line 26">
            <a:extLst>
              <a:ext uri="{FF2B5EF4-FFF2-40B4-BE49-F238E27FC236}">
                <a16:creationId xmlns:a16="http://schemas.microsoft.com/office/drawing/2014/main" id="{CEE1E8E3-0A25-E445-9C4E-DB3D6CD1C98A}"/>
              </a:ext>
            </a:extLst>
          </p:cNvPr>
          <p:cNvSpPr>
            <a:spLocks noChangeShapeType="1"/>
          </p:cNvSpPr>
          <p:nvPr/>
        </p:nvSpPr>
        <p:spPr bwMode="auto">
          <a:xfrm>
            <a:off x="9906000" y="1600200"/>
            <a:ext cx="0" cy="4191000"/>
          </a:xfrm>
          <a:prstGeom prst="line">
            <a:avLst/>
          </a:prstGeom>
          <a:noFill/>
          <a:ln w="76200">
            <a:solidFill>
              <a:srgbClr val="FF99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 name="textruta 2">
            <a:extLst>
              <a:ext uri="{FF2B5EF4-FFF2-40B4-BE49-F238E27FC236}">
                <a16:creationId xmlns:a16="http://schemas.microsoft.com/office/drawing/2014/main" id="{63972538-F8CB-4382-833A-F2EA52542D1A}"/>
              </a:ext>
            </a:extLst>
          </p:cNvPr>
          <p:cNvSpPr txBox="1"/>
          <p:nvPr/>
        </p:nvSpPr>
        <p:spPr>
          <a:xfrm>
            <a:off x="4714875" y="942975"/>
            <a:ext cx="3886191" cy="584775"/>
          </a:xfrm>
          <a:prstGeom prst="rect">
            <a:avLst/>
          </a:prstGeom>
          <a:noFill/>
        </p:spPr>
        <p:txBody>
          <a:bodyPr wrap="square" rtlCol="0">
            <a:spAutoFit/>
          </a:bodyPr>
          <a:lstStyle/>
          <a:p>
            <a:r>
              <a:rPr lang="sv-SE" sz="3200" b="1" dirty="0"/>
              <a:t>PROCESSDJUP</a:t>
            </a:r>
          </a:p>
        </p:txBody>
      </p:sp>
    </p:spTree>
    <p:extLst>
      <p:ext uri="{BB962C8B-B14F-4D97-AF65-F5344CB8AC3E}">
        <p14:creationId xmlns:p14="http://schemas.microsoft.com/office/powerpoint/2010/main" val="360967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 calcmode="lin" valueType="num">
                                      <p:cBhvr additive="base">
                                        <p:cTn id="7" dur="5000" fill="hold"/>
                                        <p:tgtEl>
                                          <p:spTgt spid="118789"/>
                                        </p:tgtEl>
                                        <p:attrNameLst>
                                          <p:attrName>ppt_x</p:attrName>
                                        </p:attrNameLst>
                                      </p:cBhvr>
                                      <p:tavLst>
                                        <p:tav tm="0">
                                          <p:val>
                                            <p:strVal val="#ppt_x"/>
                                          </p:val>
                                        </p:tav>
                                        <p:tav tm="100000">
                                          <p:val>
                                            <p:strVal val="#ppt_x"/>
                                          </p:val>
                                        </p:tav>
                                      </p:tavLst>
                                    </p:anim>
                                    <p:anim calcmode="lin" valueType="num">
                                      <p:cBhvr additive="base">
                                        <p:cTn id="8" dur="5000" fill="hold"/>
                                        <p:tgtEl>
                                          <p:spTgt spid="11878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18790"/>
                                        </p:tgtEl>
                                        <p:attrNameLst>
                                          <p:attrName>style.visibility</p:attrName>
                                        </p:attrNameLst>
                                      </p:cBhvr>
                                      <p:to>
                                        <p:strVal val="visible"/>
                                      </p:to>
                                    </p:set>
                                    <p:anim calcmode="lin" valueType="num">
                                      <p:cBhvr additive="base">
                                        <p:cTn id="13" dur="5000" fill="hold"/>
                                        <p:tgtEl>
                                          <p:spTgt spid="118790"/>
                                        </p:tgtEl>
                                        <p:attrNameLst>
                                          <p:attrName>ppt_x</p:attrName>
                                        </p:attrNameLst>
                                      </p:cBhvr>
                                      <p:tavLst>
                                        <p:tav tm="0">
                                          <p:val>
                                            <p:strVal val="#ppt_x"/>
                                          </p:val>
                                        </p:tav>
                                        <p:tav tm="100000">
                                          <p:val>
                                            <p:strVal val="#ppt_x"/>
                                          </p:val>
                                        </p:tav>
                                      </p:tavLst>
                                    </p:anim>
                                    <p:anim calcmode="lin" valueType="num">
                                      <p:cBhvr additive="base">
                                        <p:cTn id="14" dur="5000" fill="hold"/>
                                        <p:tgtEl>
                                          <p:spTgt spid="11879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18791"/>
                                        </p:tgtEl>
                                        <p:attrNameLst>
                                          <p:attrName>style.visibility</p:attrName>
                                        </p:attrNameLst>
                                      </p:cBhvr>
                                      <p:to>
                                        <p:strVal val="visible"/>
                                      </p:to>
                                    </p:set>
                                    <p:anim calcmode="lin" valueType="num">
                                      <p:cBhvr additive="base">
                                        <p:cTn id="19" dur="5000" fill="hold"/>
                                        <p:tgtEl>
                                          <p:spTgt spid="118791"/>
                                        </p:tgtEl>
                                        <p:attrNameLst>
                                          <p:attrName>ppt_x</p:attrName>
                                        </p:attrNameLst>
                                      </p:cBhvr>
                                      <p:tavLst>
                                        <p:tav tm="0">
                                          <p:val>
                                            <p:strVal val="#ppt_x"/>
                                          </p:val>
                                        </p:tav>
                                        <p:tav tm="100000">
                                          <p:val>
                                            <p:strVal val="#ppt_x"/>
                                          </p:val>
                                        </p:tav>
                                      </p:tavLst>
                                    </p:anim>
                                    <p:anim calcmode="lin" valueType="num">
                                      <p:cBhvr additive="base">
                                        <p:cTn id="20" dur="5000" fill="hold"/>
                                        <p:tgtEl>
                                          <p:spTgt spid="11879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18805"/>
                                        </p:tgtEl>
                                        <p:attrNameLst>
                                          <p:attrName>style.visibility</p:attrName>
                                        </p:attrNameLst>
                                      </p:cBhvr>
                                      <p:to>
                                        <p:strVal val="visible"/>
                                      </p:to>
                                    </p:set>
                                    <p:anim calcmode="lin" valueType="num">
                                      <p:cBhvr>
                                        <p:cTn id="25" dur="500" fill="hold"/>
                                        <p:tgtEl>
                                          <p:spTgt spid="118805"/>
                                        </p:tgtEl>
                                        <p:attrNameLst>
                                          <p:attrName>ppt_w</p:attrName>
                                        </p:attrNameLst>
                                      </p:cBhvr>
                                      <p:tavLst>
                                        <p:tav tm="0">
                                          <p:val>
                                            <p:fltVal val="0"/>
                                          </p:val>
                                        </p:tav>
                                        <p:tav tm="100000">
                                          <p:val>
                                            <p:strVal val="#ppt_w"/>
                                          </p:val>
                                        </p:tav>
                                      </p:tavLst>
                                    </p:anim>
                                    <p:anim calcmode="lin" valueType="num">
                                      <p:cBhvr>
                                        <p:cTn id="26" dur="500" fill="hold"/>
                                        <p:tgtEl>
                                          <p:spTgt spid="118805"/>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18804"/>
                                        </p:tgtEl>
                                        <p:attrNameLst>
                                          <p:attrName>style.visibility</p:attrName>
                                        </p:attrNameLst>
                                      </p:cBhvr>
                                      <p:to>
                                        <p:strVal val="visible"/>
                                      </p:to>
                                    </p:set>
                                    <p:anim calcmode="lin" valueType="num">
                                      <p:cBhvr>
                                        <p:cTn id="31" dur="500" fill="hold"/>
                                        <p:tgtEl>
                                          <p:spTgt spid="118804"/>
                                        </p:tgtEl>
                                        <p:attrNameLst>
                                          <p:attrName>ppt_w</p:attrName>
                                        </p:attrNameLst>
                                      </p:cBhvr>
                                      <p:tavLst>
                                        <p:tav tm="0">
                                          <p:val>
                                            <p:fltVal val="0"/>
                                          </p:val>
                                        </p:tav>
                                        <p:tav tm="100000">
                                          <p:val>
                                            <p:strVal val="#ppt_w"/>
                                          </p:val>
                                        </p:tav>
                                      </p:tavLst>
                                    </p:anim>
                                    <p:anim calcmode="lin" valueType="num">
                                      <p:cBhvr>
                                        <p:cTn id="32" dur="500" fill="hold"/>
                                        <p:tgtEl>
                                          <p:spTgt spid="11880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9" presetClass="entr" presetSubtype="10" fill="hold" grpId="0" nodeType="clickEffect">
                                  <p:stCondLst>
                                    <p:cond delay="0"/>
                                  </p:stCondLst>
                                  <p:childTnLst>
                                    <p:set>
                                      <p:cBhvr>
                                        <p:cTn id="36" dur="1" fill="hold">
                                          <p:stCondLst>
                                            <p:cond delay="0"/>
                                          </p:stCondLst>
                                        </p:cTn>
                                        <p:tgtEl>
                                          <p:spTgt spid="118799"/>
                                        </p:tgtEl>
                                        <p:attrNameLst>
                                          <p:attrName>style.visibility</p:attrName>
                                        </p:attrNameLst>
                                      </p:cBhvr>
                                      <p:to>
                                        <p:strVal val="visible"/>
                                      </p:to>
                                    </p:set>
                                    <p:anim calcmode="lin" valueType="num">
                                      <p:cBhvr>
                                        <p:cTn id="37" dur="5000" fill="hold"/>
                                        <p:tgtEl>
                                          <p:spTgt spid="118799"/>
                                        </p:tgtEl>
                                        <p:attrNameLst>
                                          <p:attrName>ppt_w</p:attrName>
                                        </p:attrNameLst>
                                      </p:cBhvr>
                                      <p:tavLst>
                                        <p:tav tm="0" fmla="#ppt_w*sin(2.5*pi*$)">
                                          <p:val>
                                            <p:fltVal val="0"/>
                                          </p:val>
                                        </p:tav>
                                        <p:tav tm="100000">
                                          <p:val>
                                            <p:fltVal val="1"/>
                                          </p:val>
                                        </p:tav>
                                      </p:tavLst>
                                    </p:anim>
                                    <p:anim calcmode="lin" valueType="num">
                                      <p:cBhvr>
                                        <p:cTn id="38" dur="5000" fill="hold"/>
                                        <p:tgtEl>
                                          <p:spTgt spid="118799"/>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9" presetClass="entr" presetSubtype="10" fill="hold" grpId="0" nodeType="clickEffect">
                                  <p:stCondLst>
                                    <p:cond delay="0"/>
                                  </p:stCondLst>
                                  <p:childTnLst>
                                    <p:set>
                                      <p:cBhvr>
                                        <p:cTn id="42" dur="1" fill="hold">
                                          <p:stCondLst>
                                            <p:cond delay="0"/>
                                          </p:stCondLst>
                                        </p:cTn>
                                        <p:tgtEl>
                                          <p:spTgt spid="118800"/>
                                        </p:tgtEl>
                                        <p:attrNameLst>
                                          <p:attrName>style.visibility</p:attrName>
                                        </p:attrNameLst>
                                      </p:cBhvr>
                                      <p:to>
                                        <p:strVal val="visible"/>
                                      </p:to>
                                    </p:set>
                                    <p:anim calcmode="lin" valueType="num">
                                      <p:cBhvr>
                                        <p:cTn id="43" dur="5000" fill="hold"/>
                                        <p:tgtEl>
                                          <p:spTgt spid="118800"/>
                                        </p:tgtEl>
                                        <p:attrNameLst>
                                          <p:attrName>ppt_w</p:attrName>
                                        </p:attrNameLst>
                                      </p:cBhvr>
                                      <p:tavLst>
                                        <p:tav tm="0" fmla="#ppt_w*sin(2.5*pi*$)">
                                          <p:val>
                                            <p:fltVal val="0"/>
                                          </p:val>
                                        </p:tav>
                                        <p:tav tm="100000">
                                          <p:val>
                                            <p:fltVal val="1"/>
                                          </p:val>
                                        </p:tav>
                                      </p:tavLst>
                                    </p:anim>
                                    <p:anim calcmode="lin" valueType="num">
                                      <p:cBhvr>
                                        <p:cTn id="44" dur="5000" fill="hold"/>
                                        <p:tgtEl>
                                          <p:spTgt spid="118800"/>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9" presetClass="entr" presetSubtype="10" fill="hold" grpId="0" nodeType="clickEffect">
                                  <p:stCondLst>
                                    <p:cond delay="0"/>
                                  </p:stCondLst>
                                  <p:childTnLst>
                                    <p:set>
                                      <p:cBhvr>
                                        <p:cTn id="48" dur="1" fill="hold">
                                          <p:stCondLst>
                                            <p:cond delay="0"/>
                                          </p:stCondLst>
                                        </p:cTn>
                                        <p:tgtEl>
                                          <p:spTgt spid="118801"/>
                                        </p:tgtEl>
                                        <p:attrNameLst>
                                          <p:attrName>style.visibility</p:attrName>
                                        </p:attrNameLst>
                                      </p:cBhvr>
                                      <p:to>
                                        <p:strVal val="visible"/>
                                      </p:to>
                                    </p:set>
                                    <p:anim calcmode="lin" valueType="num">
                                      <p:cBhvr>
                                        <p:cTn id="49" dur="5000" fill="hold"/>
                                        <p:tgtEl>
                                          <p:spTgt spid="118801"/>
                                        </p:tgtEl>
                                        <p:attrNameLst>
                                          <p:attrName>ppt_w</p:attrName>
                                        </p:attrNameLst>
                                      </p:cBhvr>
                                      <p:tavLst>
                                        <p:tav tm="0" fmla="#ppt_w*sin(2.5*pi*$)">
                                          <p:val>
                                            <p:fltVal val="0"/>
                                          </p:val>
                                        </p:tav>
                                        <p:tav tm="100000">
                                          <p:val>
                                            <p:fltVal val="1"/>
                                          </p:val>
                                        </p:tav>
                                      </p:tavLst>
                                    </p:anim>
                                    <p:anim calcmode="lin" valueType="num">
                                      <p:cBhvr>
                                        <p:cTn id="50" dur="5000" fill="hold"/>
                                        <p:tgtEl>
                                          <p:spTgt spid="1188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autoUpdateAnimBg="0"/>
      <p:bldP spid="118790" grpId="0" animBg="1" autoUpdateAnimBg="0"/>
      <p:bldP spid="118791" grpId="0" animBg="1" autoUpdateAnimBg="0"/>
      <p:bldP spid="118799" grpId="0" animBg="1" autoUpdateAnimBg="0"/>
      <p:bldP spid="118800" grpId="0" animBg="1" autoUpdateAnimBg="0"/>
      <p:bldP spid="118801" grpId="0" animBg="1" autoUpdateAnimBg="0"/>
      <p:bldP spid="118804" grpId="0" autoUpdateAnimBg="0"/>
      <p:bldP spid="11880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3">
            <a:extLst>
              <a:ext uri="{FF2B5EF4-FFF2-40B4-BE49-F238E27FC236}">
                <a16:creationId xmlns:a16="http://schemas.microsoft.com/office/drawing/2014/main" id="{8E8416C5-3323-3B40-B8F4-AC1786E6DC99}"/>
              </a:ext>
            </a:extLst>
          </p:cNvPr>
          <p:cNvPicPr>
            <a:picLocks noChangeAspect="1" noChangeArrowheads="1"/>
          </p:cNvPicPr>
          <p:nvPr/>
        </p:nvPicPr>
        <p:blipFill>
          <a:blip r:embed="rId3">
            <a:lum bright="-32000"/>
            <a:extLst>
              <a:ext uri="{28A0092B-C50C-407E-A947-70E740481C1C}">
                <a14:useLocalDpi xmlns:a14="http://schemas.microsoft.com/office/drawing/2010/main" val="0"/>
              </a:ext>
            </a:extLst>
          </a:blip>
          <a:srcRect b="16196"/>
          <a:stretch>
            <a:fillRect/>
          </a:stretch>
        </p:blipFill>
        <p:spPr bwMode="auto">
          <a:xfrm>
            <a:off x="-1" y="17462"/>
            <a:ext cx="12191991" cy="584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45DBD11-D77A-3545-9BAA-9ABA3848071E}"/>
              </a:ext>
            </a:extLst>
          </p:cNvPr>
          <p:cNvSpPr>
            <a:spLocks noGrp="1" noChangeArrowheads="1"/>
          </p:cNvSpPr>
          <p:nvPr>
            <p:ph type="title"/>
          </p:nvPr>
        </p:nvSpPr>
        <p:spPr>
          <a:xfrm>
            <a:off x="1724025" y="881063"/>
            <a:ext cx="7754938" cy="476250"/>
          </a:xfrm>
        </p:spPr>
        <p:txBody>
          <a:bodyPr>
            <a:normAutofit fontScale="90000"/>
          </a:bodyPr>
          <a:lstStyle/>
          <a:p>
            <a:pPr eaLnBrk="1" hangingPunct="1"/>
            <a:r>
              <a:rPr lang="sv-SE" altLang="sv-SE">
                <a:solidFill>
                  <a:schemeClr val="bg1"/>
                </a:solidFill>
              </a:rPr>
              <a:t>Ledningsgruppens utveckling</a:t>
            </a:r>
            <a:endParaRPr lang="sv-SE" altLang="sv-SE"/>
          </a:p>
        </p:txBody>
      </p:sp>
      <p:sp>
        <p:nvSpPr>
          <p:cNvPr id="56324" name="Line 15">
            <a:extLst>
              <a:ext uri="{FF2B5EF4-FFF2-40B4-BE49-F238E27FC236}">
                <a16:creationId xmlns:a16="http://schemas.microsoft.com/office/drawing/2014/main" id="{5B8ECE99-42BC-E54F-BF79-6A33B6C09D36}"/>
              </a:ext>
            </a:extLst>
          </p:cNvPr>
          <p:cNvSpPr>
            <a:spLocks noChangeShapeType="1"/>
          </p:cNvSpPr>
          <p:nvPr/>
        </p:nvSpPr>
        <p:spPr bwMode="auto">
          <a:xfrm>
            <a:off x="6096000" y="1587501"/>
            <a:ext cx="0" cy="4352925"/>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sv-SE"/>
          </a:p>
        </p:txBody>
      </p:sp>
      <p:sp>
        <p:nvSpPr>
          <p:cNvPr id="56325" name="Arc 21">
            <a:extLst>
              <a:ext uri="{FF2B5EF4-FFF2-40B4-BE49-F238E27FC236}">
                <a16:creationId xmlns:a16="http://schemas.microsoft.com/office/drawing/2014/main" id="{BF0130BA-D056-1148-9045-EF06F0D94BF7}"/>
              </a:ext>
            </a:extLst>
          </p:cNvPr>
          <p:cNvSpPr>
            <a:spLocks/>
          </p:cNvSpPr>
          <p:nvPr/>
        </p:nvSpPr>
        <p:spPr bwMode="auto">
          <a:xfrm flipV="1">
            <a:off x="3708400" y="1435100"/>
            <a:ext cx="3937000" cy="4622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sv-SE"/>
          </a:p>
        </p:txBody>
      </p:sp>
      <p:sp>
        <p:nvSpPr>
          <p:cNvPr id="56326" name="Text Box 73">
            <a:hlinkClick r:id="rId4" action="ppaction://hlinksldjump"/>
            <a:extLst>
              <a:ext uri="{FF2B5EF4-FFF2-40B4-BE49-F238E27FC236}">
                <a16:creationId xmlns:a16="http://schemas.microsoft.com/office/drawing/2014/main" id="{95DB0F86-9DCF-8242-8DB9-5462073030A9}"/>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sv-SE" sz="1200">
                <a:solidFill>
                  <a:schemeClr val="bg1"/>
                </a:solidFill>
              </a:rPr>
              <a:t>Forskningen</a:t>
            </a:r>
          </a:p>
        </p:txBody>
      </p:sp>
      <p:sp>
        <p:nvSpPr>
          <p:cNvPr id="56327" name="Text Box 74">
            <a:hlinkClick r:id="" action="ppaction://noaction"/>
            <a:extLst>
              <a:ext uri="{FF2B5EF4-FFF2-40B4-BE49-F238E27FC236}">
                <a16:creationId xmlns:a16="http://schemas.microsoft.com/office/drawing/2014/main" id="{CA0E2A33-2E09-0C40-90DA-8075CCC7D436}"/>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sv-SE" sz="1200">
                <a:solidFill>
                  <a:schemeClr val="bg1"/>
                </a:solidFill>
              </a:rPr>
              <a:t>Teamroller</a:t>
            </a:r>
          </a:p>
        </p:txBody>
      </p:sp>
      <p:sp>
        <p:nvSpPr>
          <p:cNvPr id="56328" name="Text Box 75">
            <a:hlinkClick r:id="" action="ppaction://noaction"/>
            <a:extLst>
              <a:ext uri="{FF2B5EF4-FFF2-40B4-BE49-F238E27FC236}">
                <a16:creationId xmlns:a16="http://schemas.microsoft.com/office/drawing/2014/main" id="{D7A6A968-BA52-ED42-AF08-CCB2D8192EED}"/>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sv-SE" sz="1200">
                <a:solidFill>
                  <a:schemeClr val="bg1"/>
                </a:solidFill>
              </a:rPr>
              <a:t>Relationer</a:t>
            </a:r>
          </a:p>
        </p:txBody>
      </p:sp>
      <p:sp>
        <p:nvSpPr>
          <p:cNvPr id="56329" name="Text Box 76">
            <a:hlinkClick r:id="" action="ppaction://noaction"/>
            <a:extLst>
              <a:ext uri="{FF2B5EF4-FFF2-40B4-BE49-F238E27FC236}">
                <a16:creationId xmlns:a16="http://schemas.microsoft.com/office/drawing/2014/main" id="{1A50253F-BA11-F247-BDAB-5CE79F6178AF}"/>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sv-SE" sz="1200">
                <a:solidFill>
                  <a:schemeClr val="bg1"/>
                </a:solidFill>
              </a:rPr>
              <a:t>Organisation</a:t>
            </a:r>
          </a:p>
        </p:txBody>
      </p:sp>
      <p:sp>
        <p:nvSpPr>
          <p:cNvPr id="56330" name="Text Box 77">
            <a:hlinkClick r:id="rId4" action="ppaction://hlinksldjump"/>
            <a:extLst>
              <a:ext uri="{FF2B5EF4-FFF2-40B4-BE49-F238E27FC236}">
                <a16:creationId xmlns:a16="http://schemas.microsoft.com/office/drawing/2014/main" id="{C9FBCC76-359E-B54A-A3F3-72F202D66034}"/>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sv-SE" sz="1200">
                <a:solidFill>
                  <a:srgbClr val="FAA600"/>
                </a:solidFill>
              </a:rPr>
              <a:t>Ledarskap</a:t>
            </a:r>
            <a:endParaRPr lang="sv-SE" altLang="sv-SE" sz="1200">
              <a:solidFill>
                <a:schemeClr val="bg1"/>
              </a:solidFill>
            </a:endParaRPr>
          </a:p>
        </p:txBody>
      </p:sp>
      <p:sp>
        <p:nvSpPr>
          <p:cNvPr id="56331" name="Text Box 78">
            <a:hlinkClick r:id="" action="ppaction://noaction"/>
            <a:extLst>
              <a:ext uri="{FF2B5EF4-FFF2-40B4-BE49-F238E27FC236}">
                <a16:creationId xmlns:a16="http://schemas.microsoft.com/office/drawing/2014/main" id="{1582C655-1509-704F-A326-D053360E250F}"/>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sv-SE" sz="1200">
                <a:solidFill>
                  <a:schemeClr val="bg1"/>
                </a:solidFill>
              </a:rPr>
              <a:t>Projekt</a:t>
            </a:r>
          </a:p>
        </p:txBody>
      </p:sp>
      <p:sp>
        <p:nvSpPr>
          <p:cNvPr id="56332" name="Text Box 79">
            <a:hlinkClick r:id="" action="ppaction://noaction"/>
            <a:extLst>
              <a:ext uri="{FF2B5EF4-FFF2-40B4-BE49-F238E27FC236}">
                <a16:creationId xmlns:a16="http://schemas.microsoft.com/office/drawing/2014/main" id="{E9A56BBA-B200-8D49-9E27-AB06BA6FDD74}"/>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sv-SE" sz="1200">
                <a:solidFill>
                  <a:schemeClr val="bg1"/>
                </a:solidFill>
              </a:rPr>
              <a:t>Rekrytering</a:t>
            </a:r>
            <a:r>
              <a:rPr lang="sv-SE" altLang="sv-SE" sz="1200"/>
              <a:t> </a:t>
            </a:r>
            <a:endParaRPr lang="sv-SE" altLang="sv-SE" sz="1200">
              <a:solidFill>
                <a:schemeClr val="bg1"/>
              </a:solidFill>
            </a:endParaRPr>
          </a:p>
        </p:txBody>
      </p:sp>
      <p:sp>
        <p:nvSpPr>
          <p:cNvPr id="56333" name="Oval 108">
            <a:extLst>
              <a:ext uri="{FF2B5EF4-FFF2-40B4-BE49-F238E27FC236}">
                <a16:creationId xmlns:a16="http://schemas.microsoft.com/office/drawing/2014/main" id="{9B7C9F0E-EB24-1E42-8626-67EE9715D0A0}"/>
              </a:ext>
            </a:extLst>
          </p:cNvPr>
          <p:cNvSpPr>
            <a:spLocks noChangeArrowheads="1"/>
          </p:cNvSpPr>
          <p:nvPr/>
        </p:nvSpPr>
        <p:spPr bwMode="auto">
          <a:xfrm>
            <a:off x="5143500" y="5524500"/>
            <a:ext cx="266700" cy="279400"/>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grpSp>
        <p:nvGrpSpPr>
          <p:cNvPr id="56334" name="Group 119">
            <a:extLst>
              <a:ext uri="{FF2B5EF4-FFF2-40B4-BE49-F238E27FC236}">
                <a16:creationId xmlns:a16="http://schemas.microsoft.com/office/drawing/2014/main" id="{63B84D3B-9C3E-9D48-9C18-7406E1109998}"/>
              </a:ext>
            </a:extLst>
          </p:cNvPr>
          <p:cNvGrpSpPr>
            <a:grpSpLocks/>
          </p:cNvGrpSpPr>
          <p:nvPr/>
        </p:nvGrpSpPr>
        <p:grpSpPr bwMode="auto">
          <a:xfrm>
            <a:off x="2160588" y="1333500"/>
            <a:ext cx="8050212" cy="4508500"/>
            <a:chOff x="401" y="856"/>
            <a:chExt cx="5071" cy="2840"/>
          </a:xfrm>
        </p:grpSpPr>
        <p:sp>
          <p:nvSpPr>
            <p:cNvPr id="56342" name="Line 16">
              <a:extLst>
                <a:ext uri="{FF2B5EF4-FFF2-40B4-BE49-F238E27FC236}">
                  <a16:creationId xmlns:a16="http://schemas.microsoft.com/office/drawing/2014/main" id="{0C2C3DA2-7484-664C-A677-E7B851238408}"/>
                </a:ext>
              </a:extLst>
            </p:cNvPr>
            <p:cNvSpPr>
              <a:spLocks noChangeShapeType="1"/>
            </p:cNvSpPr>
            <p:nvPr/>
          </p:nvSpPr>
          <p:spPr bwMode="auto">
            <a:xfrm>
              <a:off x="1642" y="2920"/>
              <a:ext cx="2494" cy="0"/>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sv-SE"/>
            </a:p>
          </p:txBody>
        </p:sp>
        <p:sp>
          <p:nvSpPr>
            <p:cNvPr id="56343" name="Text Box 17">
              <a:extLst>
                <a:ext uri="{FF2B5EF4-FFF2-40B4-BE49-F238E27FC236}">
                  <a16:creationId xmlns:a16="http://schemas.microsoft.com/office/drawing/2014/main" id="{891E90DC-9FC1-AC48-BB4B-8E15D4327A2A}"/>
                </a:ext>
              </a:extLst>
            </p:cNvPr>
            <p:cNvSpPr txBox="1">
              <a:spLocks noChangeArrowheads="1"/>
            </p:cNvSpPr>
            <p:nvPr/>
          </p:nvSpPr>
          <p:spPr bwMode="auto">
            <a:xfrm>
              <a:off x="2048" y="856"/>
              <a:ext cx="165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200" b="1">
                  <a:solidFill>
                    <a:schemeClr val="bg1"/>
                  </a:solidFill>
                </a:rPr>
                <a:t>Övergripande ledningsfrågor</a:t>
              </a:r>
              <a:endParaRPr lang="sv-SE" altLang="sv-SE" sz="1200">
                <a:latin typeface="Franklin Gothic Book" panose="020B0503020102020204" pitchFamily="34" charset="0"/>
              </a:endParaRPr>
            </a:p>
          </p:txBody>
        </p:sp>
        <p:sp>
          <p:nvSpPr>
            <p:cNvPr id="56344" name="Text Box 18">
              <a:extLst>
                <a:ext uri="{FF2B5EF4-FFF2-40B4-BE49-F238E27FC236}">
                  <a16:creationId xmlns:a16="http://schemas.microsoft.com/office/drawing/2014/main" id="{F8F93721-52AB-FE4E-AC83-9A3CB50070C4}"/>
                </a:ext>
              </a:extLst>
            </p:cNvPr>
            <p:cNvSpPr txBox="1">
              <a:spLocks noChangeArrowheads="1"/>
            </p:cNvSpPr>
            <p:nvPr/>
          </p:nvSpPr>
          <p:spPr bwMode="auto">
            <a:xfrm>
              <a:off x="401" y="2833"/>
              <a:ext cx="12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gn="just">
                <a:spcBef>
                  <a:spcPct val="50000"/>
                </a:spcBef>
              </a:pPr>
              <a:r>
                <a:rPr lang="sv-SE" altLang="sv-SE" sz="1200" b="1">
                  <a:solidFill>
                    <a:schemeClr val="bg1"/>
                  </a:solidFill>
                </a:rPr>
                <a:t>Låg grad av samverkan</a:t>
              </a:r>
              <a:endParaRPr lang="sv-SE" altLang="sv-SE" sz="1200">
                <a:latin typeface="Franklin Gothic Book" panose="020B0503020102020204" pitchFamily="34" charset="0"/>
              </a:endParaRPr>
            </a:p>
          </p:txBody>
        </p:sp>
        <p:sp>
          <p:nvSpPr>
            <p:cNvPr id="56345" name="Text Box 19">
              <a:extLst>
                <a:ext uri="{FF2B5EF4-FFF2-40B4-BE49-F238E27FC236}">
                  <a16:creationId xmlns:a16="http://schemas.microsoft.com/office/drawing/2014/main" id="{954ECF70-A089-854A-8DD8-8A5E920549C1}"/>
                </a:ext>
              </a:extLst>
            </p:cNvPr>
            <p:cNvSpPr txBox="1">
              <a:spLocks noChangeArrowheads="1"/>
            </p:cNvSpPr>
            <p:nvPr/>
          </p:nvSpPr>
          <p:spPr bwMode="auto">
            <a:xfrm>
              <a:off x="4192" y="2833"/>
              <a:ext cx="12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gn="l">
                <a:spcBef>
                  <a:spcPct val="50000"/>
                </a:spcBef>
              </a:pPr>
              <a:r>
                <a:rPr lang="sv-SE" altLang="sv-SE" sz="1200" b="1">
                  <a:solidFill>
                    <a:schemeClr val="bg1"/>
                  </a:solidFill>
                </a:rPr>
                <a:t>Hög grad av samverkan</a:t>
              </a:r>
              <a:endParaRPr lang="sv-SE" altLang="sv-SE" sz="1200">
                <a:latin typeface="Franklin Gothic Book" panose="020B0503020102020204" pitchFamily="34" charset="0"/>
              </a:endParaRPr>
            </a:p>
          </p:txBody>
        </p:sp>
        <p:grpSp>
          <p:nvGrpSpPr>
            <p:cNvPr id="56346" name="Group 113">
              <a:extLst>
                <a:ext uri="{FF2B5EF4-FFF2-40B4-BE49-F238E27FC236}">
                  <a16:creationId xmlns:a16="http://schemas.microsoft.com/office/drawing/2014/main" id="{BFB79EAB-7FE0-6D47-87F0-7DCDDDCF8DF1}"/>
                </a:ext>
              </a:extLst>
            </p:cNvPr>
            <p:cNvGrpSpPr>
              <a:grpSpLocks/>
            </p:cNvGrpSpPr>
            <p:nvPr/>
          </p:nvGrpSpPr>
          <p:grpSpPr bwMode="auto">
            <a:xfrm>
              <a:off x="3872" y="1520"/>
              <a:ext cx="1064" cy="352"/>
              <a:chOff x="3872" y="1520"/>
              <a:chExt cx="1064" cy="352"/>
            </a:xfrm>
          </p:grpSpPr>
          <p:sp>
            <p:nvSpPr>
              <p:cNvPr id="56392" name="AutoShape 49">
                <a:extLst>
                  <a:ext uri="{FF2B5EF4-FFF2-40B4-BE49-F238E27FC236}">
                    <a16:creationId xmlns:a16="http://schemas.microsoft.com/office/drawing/2014/main" id="{0F351575-2407-C249-8B65-B2325BF8661A}"/>
                  </a:ext>
                </a:extLst>
              </p:cNvPr>
              <p:cNvSpPr>
                <a:spLocks noChangeArrowheads="1"/>
              </p:cNvSpPr>
              <p:nvPr/>
            </p:nvSpPr>
            <p:spPr bwMode="auto">
              <a:xfrm rot="10800000">
                <a:off x="3872" y="1520"/>
                <a:ext cx="992" cy="352"/>
              </a:xfrm>
              <a:prstGeom prst="homePlate">
                <a:avLst>
                  <a:gd name="adj" fmla="val 70455"/>
                </a:avLst>
              </a:prstGeom>
              <a:solidFill>
                <a:srgbClr val="006BB5"/>
              </a:solidFill>
              <a:ln w="12700">
                <a:solidFill>
                  <a:srgbClr val="0068B5"/>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93" name="Text Box 50">
                <a:extLst>
                  <a:ext uri="{FF2B5EF4-FFF2-40B4-BE49-F238E27FC236}">
                    <a16:creationId xmlns:a16="http://schemas.microsoft.com/office/drawing/2014/main" id="{603851D0-B778-2049-992F-3AF78E2B05A2}"/>
                  </a:ext>
                </a:extLst>
              </p:cNvPr>
              <p:cNvSpPr txBox="1">
                <a:spLocks noChangeArrowheads="1"/>
              </p:cNvSpPr>
              <p:nvPr/>
            </p:nvSpPr>
            <p:spPr bwMode="auto">
              <a:xfrm>
                <a:off x="3976" y="1595"/>
                <a:ext cx="9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400" b="1">
                    <a:solidFill>
                      <a:schemeClr val="bg1"/>
                    </a:solidFill>
                  </a:rPr>
                  <a:t>Önskvärt Läge</a:t>
                </a:r>
                <a:endParaRPr lang="sv-SE" altLang="sv-SE">
                  <a:solidFill>
                    <a:schemeClr val="bg1"/>
                  </a:solidFill>
                  <a:latin typeface="Franklin Gothic Book" panose="020B0503020102020204" pitchFamily="34" charset="0"/>
                </a:endParaRPr>
              </a:p>
            </p:txBody>
          </p:sp>
        </p:grpSp>
        <p:grpSp>
          <p:nvGrpSpPr>
            <p:cNvPr id="56347" name="Group 116">
              <a:extLst>
                <a:ext uri="{FF2B5EF4-FFF2-40B4-BE49-F238E27FC236}">
                  <a16:creationId xmlns:a16="http://schemas.microsoft.com/office/drawing/2014/main" id="{8D50E422-F24C-D94F-8176-2C9CC1187064}"/>
                </a:ext>
              </a:extLst>
            </p:cNvPr>
            <p:cNvGrpSpPr>
              <a:grpSpLocks/>
            </p:cNvGrpSpPr>
            <p:nvPr/>
          </p:nvGrpSpPr>
          <p:grpSpPr bwMode="auto">
            <a:xfrm>
              <a:off x="3976" y="2035"/>
              <a:ext cx="907" cy="178"/>
              <a:chOff x="3976" y="2035"/>
              <a:chExt cx="907" cy="178"/>
            </a:xfrm>
          </p:grpSpPr>
          <p:sp>
            <p:nvSpPr>
              <p:cNvPr id="56390" name="AutoShape 53">
                <a:extLst>
                  <a:ext uri="{FF2B5EF4-FFF2-40B4-BE49-F238E27FC236}">
                    <a16:creationId xmlns:a16="http://schemas.microsoft.com/office/drawing/2014/main" id="{B5219344-D8A4-9040-B0DD-78B50C62D1DD}"/>
                  </a:ext>
                </a:extLst>
              </p:cNvPr>
              <p:cNvSpPr>
                <a:spLocks noChangeArrowheads="1"/>
              </p:cNvSpPr>
              <p:nvPr/>
            </p:nvSpPr>
            <p:spPr bwMode="auto">
              <a:xfrm>
                <a:off x="3976" y="2035"/>
                <a:ext cx="907" cy="177"/>
              </a:xfrm>
              <a:prstGeom prst="roundRect">
                <a:avLst>
                  <a:gd name="adj" fmla="val 16667"/>
                </a:avLst>
              </a:prstGeom>
              <a:solidFill>
                <a:srgbClr val="006BB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91" name="Text Box 46">
                <a:extLst>
                  <a:ext uri="{FF2B5EF4-FFF2-40B4-BE49-F238E27FC236}">
                    <a16:creationId xmlns:a16="http://schemas.microsoft.com/office/drawing/2014/main" id="{2F57CDF0-AF44-AF41-BF87-77F8E5A52240}"/>
                  </a:ext>
                </a:extLst>
              </p:cNvPr>
              <p:cNvSpPr txBox="1">
                <a:spLocks noChangeArrowheads="1"/>
              </p:cNvSpPr>
              <p:nvPr/>
            </p:nvSpPr>
            <p:spPr bwMode="auto">
              <a:xfrm>
                <a:off x="3984" y="2039"/>
                <a:ext cx="8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200" b="1">
                    <a:solidFill>
                      <a:schemeClr val="bg1"/>
                    </a:solidFill>
                  </a:rPr>
                  <a:t>Återkommer</a:t>
                </a:r>
                <a:endParaRPr lang="sv-SE" altLang="sv-SE">
                  <a:solidFill>
                    <a:schemeClr val="bg1"/>
                  </a:solidFill>
                  <a:latin typeface="Franklin Gothic Book" panose="020B0503020102020204" pitchFamily="34" charset="0"/>
                </a:endParaRPr>
              </a:p>
            </p:txBody>
          </p:sp>
        </p:grpSp>
        <p:grpSp>
          <p:nvGrpSpPr>
            <p:cNvPr id="56348" name="Group 115">
              <a:extLst>
                <a:ext uri="{FF2B5EF4-FFF2-40B4-BE49-F238E27FC236}">
                  <a16:creationId xmlns:a16="http://schemas.microsoft.com/office/drawing/2014/main" id="{456412AA-6C08-2442-896B-0795B6CDD651}"/>
                </a:ext>
              </a:extLst>
            </p:cNvPr>
            <p:cNvGrpSpPr>
              <a:grpSpLocks/>
            </p:cNvGrpSpPr>
            <p:nvPr/>
          </p:nvGrpSpPr>
          <p:grpSpPr bwMode="auto">
            <a:xfrm>
              <a:off x="2428" y="2189"/>
              <a:ext cx="907" cy="176"/>
              <a:chOff x="2428" y="2189"/>
              <a:chExt cx="907" cy="176"/>
            </a:xfrm>
          </p:grpSpPr>
          <p:sp>
            <p:nvSpPr>
              <p:cNvPr id="56388" name="AutoShape 54">
                <a:extLst>
                  <a:ext uri="{FF2B5EF4-FFF2-40B4-BE49-F238E27FC236}">
                    <a16:creationId xmlns:a16="http://schemas.microsoft.com/office/drawing/2014/main" id="{0EB22A83-F27F-6240-86F9-D7372748FBE0}"/>
                  </a:ext>
                </a:extLst>
              </p:cNvPr>
              <p:cNvSpPr>
                <a:spLocks noChangeArrowheads="1"/>
              </p:cNvSpPr>
              <p:nvPr/>
            </p:nvSpPr>
            <p:spPr bwMode="auto">
              <a:xfrm>
                <a:off x="2428" y="2189"/>
                <a:ext cx="907" cy="176"/>
              </a:xfrm>
              <a:prstGeom prst="roundRect">
                <a:avLst>
                  <a:gd name="adj" fmla="val 16667"/>
                </a:avLst>
              </a:prstGeom>
              <a:solidFill>
                <a:srgbClr val="006BB5"/>
              </a:solidFill>
              <a:ln w="12700">
                <a:solidFill>
                  <a:srgbClr val="0068B5"/>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89" name="Text Box 48">
                <a:extLst>
                  <a:ext uri="{FF2B5EF4-FFF2-40B4-BE49-F238E27FC236}">
                    <a16:creationId xmlns:a16="http://schemas.microsoft.com/office/drawing/2014/main" id="{000A873A-7D09-7046-BA34-8D30994302F9}"/>
                  </a:ext>
                </a:extLst>
              </p:cNvPr>
              <p:cNvSpPr txBox="1">
                <a:spLocks noChangeArrowheads="1"/>
              </p:cNvSpPr>
              <p:nvPr/>
            </p:nvSpPr>
            <p:spPr bwMode="auto">
              <a:xfrm>
                <a:off x="2428" y="2190"/>
                <a:ext cx="89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200" b="1">
                    <a:solidFill>
                      <a:schemeClr val="bg1"/>
                    </a:solidFill>
                  </a:rPr>
                  <a:t>Egna race</a:t>
                </a:r>
                <a:endParaRPr lang="sv-SE" altLang="sv-SE">
                  <a:solidFill>
                    <a:schemeClr val="bg1"/>
                  </a:solidFill>
                  <a:latin typeface="Franklin Gothic Book" panose="020B0503020102020204" pitchFamily="34" charset="0"/>
                </a:endParaRPr>
              </a:p>
            </p:txBody>
          </p:sp>
        </p:grpSp>
        <p:cxnSp>
          <p:nvCxnSpPr>
            <p:cNvPr id="56349" name="AutoShape 60">
              <a:extLst>
                <a:ext uri="{FF2B5EF4-FFF2-40B4-BE49-F238E27FC236}">
                  <a16:creationId xmlns:a16="http://schemas.microsoft.com/office/drawing/2014/main" id="{223DDBE8-3FDC-EF42-9547-54DC53255260}"/>
                </a:ext>
              </a:extLst>
            </p:cNvPr>
            <p:cNvCxnSpPr>
              <a:cxnSpLocks noChangeShapeType="1"/>
              <a:stCxn id="56385" idx="0"/>
              <a:endCxn id="56372" idx="4"/>
            </p:cNvCxnSpPr>
            <p:nvPr/>
          </p:nvCxnSpPr>
          <p:spPr bwMode="auto">
            <a:xfrm flipV="1">
              <a:off x="3763" y="1800"/>
              <a:ext cx="5" cy="673"/>
            </a:xfrm>
            <a:prstGeom prst="straightConnector1">
              <a:avLst/>
            </a:prstGeom>
            <a:noFill/>
            <a:ln w="25400">
              <a:solidFill>
                <a:srgbClr val="0068B5"/>
              </a:solidFill>
              <a:round/>
              <a:headEnd/>
              <a:tailEnd/>
            </a:ln>
            <a:extLst>
              <a:ext uri="{909E8E84-426E-40DD-AFC4-6F175D3DCCD1}">
                <a14:hiddenFill xmlns:a14="http://schemas.microsoft.com/office/drawing/2010/main">
                  <a:noFill/>
                </a14:hiddenFill>
              </a:ext>
            </a:extLst>
          </p:spPr>
        </p:cxnSp>
        <p:cxnSp>
          <p:nvCxnSpPr>
            <p:cNvPr id="56350" name="AutoShape 61">
              <a:extLst>
                <a:ext uri="{FF2B5EF4-FFF2-40B4-BE49-F238E27FC236}">
                  <a16:creationId xmlns:a16="http://schemas.microsoft.com/office/drawing/2014/main" id="{55256288-FD8E-FF48-BFA5-649BA9353075}"/>
                </a:ext>
              </a:extLst>
            </p:cNvPr>
            <p:cNvCxnSpPr>
              <a:cxnSpLocks noChangeShapeType="1"/>
            </p:cNvCxnSpPr>
            <p:nvPr/>
          </p:nvCxnSpPr>
          <p:spPr bwMode="auto">
            <a:xfrm flipH="1" flipV="1">
              <a:off x="3819" y="1755"/>
              <a:ext cx="165" cy="387"/>
            </a:xfrm>
            <a:prstGeom prst="straightConnector1">
              <a:avLst/>
            </a:prstGeom>
            <a:noFill/>
            <a:ln w="25400">
              <a:solidFill>
                <a:srgbClr val="0068B5"/>
              </a:solidFill>
              <a:round/>
              <a:headEnd/>
              <a:tailEnd/>
            </a:ln>
            <a:extLst>
              <a:ext uri="{909E8E84-426E-40DD-AFC4-6F175D3DCCD1}">
                <a14:hiddenFill xmlns:a14="http://schemas.microsoft.com/office/drawing/2010/main">
                  <a:noFill/>
                </a14:hiddenFill>
              </a:ext>
            </a:extLst>
          </p:spPr>
        </p:cxnSp>
        <p:cxnSp>
          <p:nvCxnSpPr>
            <p:cNvPr id="56351" name="AutoShape 62">
              <a:extLst>
                <a:ext uri="{FF2B5EF4-FFF2-40B4-BE49-F238E27FC236}">
                  <a16:creationId xmlns:a16="http://schemas.microsoft.com/office/drawing/2014/main" id="{0571396E-C035-0647-8C2D-CDE9471DDD9A}"/>
                </a:ext>
              </a:extLst>
            </p:cNvPr>
            <p:cNvCxnSpPr>
              <a:cxnSpLocks noChangeShapeType="1"/>
              <a:stCxn id="56389" idx="3"/>
              <a:endCxn id="56372" idx="3"/>
            </p:cNvCxnSpPr>
            <p:nvPr/>
          </p:nvCxnSpPr>
          <p:spPr bwMode="auto">
            <a:xfrm flipV="1">
              <a:off x="3327" y="1779"/>
              <a:ext cx="389" cy="498"/>
            </a:xfrm>
            <a:prstGeom prst="straightConnector1">
              <a:avLst/>
            </a:prstGeom>
            <a:noFill/>
            <a:ln w="25400">
              <a:solidFill>
                <a:srgbClr val="0068B5"/>
              </a:solidFill>
              <a:round/>
              <a:headEnd/>
              <a:tailEnd/>
            </a:ln>
            <a:extLst>
              <a:ext uri="{909E8E84-426E-40DD-AFC4-6F175D3DCCD1}">
                <a14:hiddenFill xmlns:a14="http://schemas.microsoft.com/office/drawing/2010/main">
                  <a:noFill/>
                </a14:hiddenFill>
              </a:ext>
            </a:extLst>
          </p:spPr>
        </p:cxnSp>
        <p:sp>
          <p:nvSpPr>
            <p:cNvPr id="56352" name="Oval 87">
              <a:extLst>
                <a:ext uri="{FF2B5EF4-FFF2-40B4-BE49-F238E27FC236}">
                  <a16:creationId xmlns:a16="http://schemas.microsoft.com/office/drawing/2014/main" id="{475FC191-BF13-2E4F-B4A7-EDAA1CC8F15F}"/>
                </a:ext>
              </a:extLst>
            </p:cNvPr>
            <p:cNvSpPr>
              <a:spLocks noChangeArrowheads="1"/>
            </p:cNvSpPr>
            <p:nvPr/>
          </p:nvSpPr>
          <p:spPr bwMode="auto">
            <a:xfrm>
              <a:off x="3760" y="1064"/>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53" name="Oval 88">
              <a:extLst>
                <a:ext uri="{FF2B5EF4-FFF2-40B4-BE49-F238E27FC236}">
                  <a16:creationId xmlns:a16="http://schemas.microsoft.com/office/drawing/2014/main" id="{3DAF09E6-668B-9E42-81AB-70AC6D50A17F}"/>
                </a:ext>
              </a:extLst>
            </p:cNvPr>
            <p:cNvSpPr>
              <a:spLocks noChangeArrowheads="1"/>
            </p:cNvSpPr>
            <p:nvPr/>
          </p:nvSpPr>
          <p:spPr bwMode="auto">
            <a:xfrm>
              <a:off x="3728" y="1328"/>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54" name="Oval 89">
              <a:extLst>
                <a:ext uri="{FF2B5EF4-FFF2-40B4-BE49-F238E27FC236}">
                  <a16:creationId xmlns:a16="http://schemas.microsoft.com/office/drawing/2014/main" id="{0B5DFBDC-F4EF-AE4D-8EA6-A3C2F4555ACF}"/>
                </a:ext>
              </a:extLst>
            </p:cNvPr>
            <p:cNvSpPr>
              <a:spLocks noChangeArrowheads="1"/>
            </p:cNvSpPr>
            <p:nvPr/>
          </p:nvSpPr>
          <p:spPr bwMode="auto">
            <a:xfrm>
              <a:off x="3616" y="1840"/>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55" name="Oval 90">
              <a:extLst>
                <a:ext uri="{FF2B5EF4-FFF2-40B4-BE49-F238E27FC236}">
                  <a16:creationId xmlns:a16="http://schemas.microsoft.com/office/drawing/2014/main" id="{87FC9472-52B7-604C-8C7E-A39D141CF7A3}"/>
                </a:ext>
              </a:extLst>
            </p:cNvPr>
            <p:cNvSpPr>
              <a:spLocks noChangeArrowheads="1"/>
            </p:cNvSpPr>
            <p:nvPr/>
          </p:nvSpPr>
          <p:spPr bwMode="auto">
            <a:xfrm>
              <a:off x="3696" y="1544"/>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56" name="Oval 91">
              <a:extLst>
                <a:ext uri="{FF2B5EF4-FFF2-40B4-BE49-F238E27FC236}">
                  <a16:creationId xmlns:a16="http://schemas.microsoft.com/office/drawing/2014/main" id="{25782E9D-7044-A646-A8EE-80FDDDBC75AF}"/>
                </a:ext>
              </a:extLst>
            </p:cNvPr>
            <p:cNvSpPr>
              <a:spLocks noChangeArrowheads="1"/>
            </p:cNvSpPr>
            <p:nvPr/>
          </p:nvSpPr>
          <p:spPr bwMode="auto">
            <a:xfrm>
              <a:off x="3712" y="1448"/>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57" name="Oval 92">
              <a:extLst>
                <a:ext uri="{FF2B5EF4-FFF2-40B4-BE49-F238E27FC236}">
                  <a16:creationId xmlns:a16="http://schemas.microsoft.com/office/drawing/2014/main" id="{42F1F921-7B66-C64F-B61B-376D502D2912}"/>
                </a:ext>
              </a:extLst>
            </p:cNvPr>
            <p:cNvSpPr>
              <a:spLocks noChangeArrowheads="1"/>
            </p:cNvSpPr>
            <p:nvPr/>
          </p:nvSpPr>
          <p:spPr bwMode="auto">
            <a:xfrm>
              <a:off x="3752" y="1160"/>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58" name="Oval 93">
              <a:extLst>
                <a:ext uri="{FF2B5EF4-FFF2-40B4-BE49-F238E27FC236}">
                  <a16:creationId xmlns:a16="http://schemas.microsoft.com/office/drawing/2014/main" id="{1BE84C67-3CA1-414B-990D-63285B6D8E20}"/>
                </a:ext>
              </a:extLst>
            </p:cNvPr>
            <p:cNvSpPr>
              <a:spLocks noChangeArrowheads="1"/>
            </p:cNvSpPr>
            <p:nvPr/>
          </p:nvSpPr>
          <p:spPr bwMode="auto">
            <a:xfrm>
              <a:off x="3648" y="1744"/>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59" name="Oval 94">
              <a:extLst>
                <a:ext uri="{FF2B5EF4-FFF2-40B4-BE49-F238E27FC236}">
                  <a16:creationId xmlns:a16="http://schemas.microsoft.com/office/drawing/2014/main" id="{D787A83D-6ABE-C548-8842-EC8996C20CA1}"/>
                </a:ext>
              </a:extLst>
            </p:cNvPr>
            <p:cNvSpPr>
              <a:spLocks noChangeArrowheads="1"/>
            </p:cNvSpPr>
            <p:nvPr/>
          </p:nvSpPr>
          <p:spPr bwMode="auto">
            <a:xfrm>
              <a:off x="3584" y="1952"/>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0" name="Oval 95">
              <a:extLst>
                <a:ext uri="{FF2B5EF4-FFF2-40B4-BE49-F238E27FC236}">
                  <a16:creationId xmlns:a16="http://schemas.microsoft.com/office/drawing/2014/main" id="{D9ADD3C9-1302-C04D-B762-8EEFC929A6F6}"/>
                </a:ext>
              </a:extLst>
            </p:cNvPr>
            <p:cNvSpPr>
              <a:spLocks noChangeArrowheads="1"/>
            </p:cNvSpPr>
            <p:nvPr/>
          </p:nvSpPr>
          <p:spPr bwMode="auto">
            <a:xfrm>
              <a:off x="3664" y="1640"/>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1" name="Oval 96">
              <a:extLst>
                <a:ext uri="{FF2B5EF4-FFF2-40B4-BE49-F238E27FC236}">
                  <a16:creationId xmlns:a16="http://schemas.microsoft.com/office/drawing/2014/main" id="{475DBAC1-E88F-4540-BAB9-ED5F59AFCDE6}"/>
                </a:ext>
              </a:extLst>
            </p:cNvPr>
            <p:cNvSpPr>
              <a:spLocks noChangeArrowheads="1"/>
            </p:cNvSpPr>
            <p:nvPr/>
          </p:nvSpPr>
          <p:spPr bwMode="auto">
            <a:xfrm>
              <a:off x="3468" y="2232"/>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2" name="Oval 97">
              <a:extLst>
                <a:ext uri="{FF2B5EF4-FFF2-40B4-BE49-F238E27FC236}">
                  <a16:creationId xmlns:a16="http://schemas.microsoft.com/office/drawing/2014/main" id="{B4B70EC8-5ABA-2645-A37B-86506B883438}"/>
                </a:ext>
              </a:extLst>
            </p:cNvPr>
            <p:cNvSpPr>
              <a:spLocks noChangeArrowheads="1"/>
            </p:cNvSpPr>
            <p:nvPr/>
          </p:nvSpPr>
          <p:spPr bwMode="auto">
            <a:xfrm>
              <a:off x="3240" y="2608"/>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3" name="Oval 98">
              <a:extLst>
                <a:ext uri="{FF2B5EF4-FFF2-40B4-BE49-F238E27FC236}">
                  <a16:creationId xmlns:a16="http://schemas.microsoft.com/office/drawing/2014/main" id="{F6B924FE-50B0-7443-88AB-CA86D7BFEE59}"/>
                </a:ext>
              </a:extLst>
            </p:cNvPr>
            <p:cNvSpPr>
              <a:spLocks noChangeArrowheads="1"/>
            </p:cNvSpPr>
            <p:nvPr/>
          </p:nvSpPr>
          <p:spPr bwMode="auto">
            <a:xfrm>
              <a:off x="3504" y="2144"/>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4" name="Oval 99">
              <a:extLst>
                <a:ext uri="{FF2B5EF4-FFF2-40B4-BE49-F238E27FC236}">
                  <a16:creationId xmlns:a16="http://schemas.microsoft.com/office/drawing/2014/main" id="{97AF175F-351B-BC4B-8EBF-5D0F8F288B08}"/>
                </a:ext>
              </a:extLst>
            </p:cNvPr>
            <p:cNvSpPr>
              <a:spLocks noChangeArrowheads="1"/>
            </p:cNvSpPr>
            <p:nvPr/>
          </p:nvSpPr>
          <p:spPr bwMode="auto">
            <a:xfrm>
              <a:off x="3424" y="2320"/>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5" name="Oval 100">
              <a:extLst>
                <a:ext uri="{FF2B5EF4-FFF2-40B4-BE49-F238E27FC236}">
                  <a16:creationId xmlns:a16="http://schemas.microsoft.com/office/drawing/2014/main" id="{3A4B6944-0BEA-8B43-B75C-305E70BCAFF7}"/>
                </a:ext>
              </a:extLst>
            </p:cNvPr>
            <p:cNvSpPr>
              <a:spLocks noChangeArrowheads="1"/>
            </p:cNvSpPr>
            <p:nvPr/>
          </p:nvSpPr>
          <p:spPr bwMode="auto">
            <a:xfrm>
              <a:off x="3560" y="2048"/>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6" name="Oval 101">
              <a:extLst>
                <a:ext uri="{FF2B5EF4-FFF2-40B4-BE49-F238E27FC236}">
                  <a16:creationId xmlns:a16="http://schemas.microsoft.com/office/drawing/2014/main" id="{FD6A90DE-778E-F045-AFE7-B455A7C893DC}"/>
                </a:ext>
              </a:extLst>
            </p:cNvPr>
            <p:cNvSpPr>
              <a:spLocks noChangeArrowheads="1"/>
            </p:cNvSpPr>
            <p:nvPr/>
          </p:nvSpPr>
          <p:spPr bwMode="auto">
            <a:xfrm>
              <a:off x="3356" y="2416"/>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7" name="Oval 102">
              <a:extLst>
                <a:ext uri="{FF2B5EF4-FFF2-40B4-BE49-F238E27FC236}">
                  <a16:creationId xmlns:a16="http://schemas.microsoft.com/office/drawing/2014/main" id="{843BD24C-F72D-6842-A64E-5190DDA8E429}"/>
                </a:ext>
              </a:extLst>
            </p:cNvPr>
            <p:cNvSpPr>
              <a:spLocks noChangeArrowheads="1"/>
            </p:cNvSpPr>
            <p:nvPr/>
          </p:nvSpPr>
          <p:spPr bwMode="auto">
            <a:xfrm>
              <a:off x="3296" y="2520"/>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8" name="Oval 103">
              <a:extLst>
                <a:ext uri="{FF2B5EF4-FFF2-40B4-BE49-F238E27FC236}">
                  <a16:creationId xmlns:a16="http://schemas.microsoft.com/office/drawing/2014/main" id="{026F275F-C7B9-F44D-864D-7B44FEDCB86A}"/>
                </a:ext>
              </a:extLst>
            </p:cNvPr>
            <p:cNvSpPr>
              <a:spLocks noChangeArrowheads="1"/>
            </p:cNvSpPr>
            <p:nvPr/>
          </p:nvSpPr>
          <p:spPr bwMode="auto">
            <a:xfrm>
              <a:off x="2936" y="3024"/>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69" name="Oval 104">
              <a:extLst>
                <a:ext uri="{FF2B5EF4-FFF2-40B4-BE49-F238E27FC236}">
                  <a16:creationId xmlns:a16="http://schemas.microsoft.com/office/drawing/2014/main" id="{4B60284E-3ABF-6D47-B09E-E522AE3A2120}"/>
                </a:ext>
              </a:extLst>
            </p:cNvPr>
            <p:cNvSpPr>
              <a:spLocks noChangeArrowheads="1"/>
            </p:cNvSpPr>
            <p:nvPr/>
          </p:nvSpPr>
          <p:spPr bwMode="auto">
            <a:xfrm>
              <a:off x="2392" y="3416"/>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grpSp>
          <p:nvGrpSpPr>
            <p:cNvPr id="56370" name="Group 28">
              <a:extLst>
                <a:ext uri="{FF2B5EF4-FFF2-40B4-BE49-F238E27FC236}">
                  <a16:creationId xmlns:a16="http://schemas.microsoft.com/office/drawing/2014/main" id="{FA469E41-D286-1E46-A526-CE7D758F495C}"/>
                </a:ext>
              </a:extLst>
            </p:cNvPr>
            <p:cNvGrpSpPr>
              <a:grpSpLocks/>
            </p:cNvGrpSpPr>
            <p:nvPr/>
          </p:nvGrpSpPr>
          <p:grpSpPr bwMode="auto">
            <a:xfrm>
              <a:off x="3513" y="1212"/>
              <a:ext cx="900" cy="215"/>
              <a:chOff x="1440" y="3188"/>
              <a:chExt cx="1056" cy="248"/>
            </a:xfrm>
          </p:grpSpPr>
          <p:sp>
            <p:nvSpPr>
              <p:cNvPr id="56386" name="AutoShape 29">
                <a:extLst>
                  <a:ext uri="{FF2B5EF4-FFF2-40B4-BE49-F238E27FC236}">
                    <a16:creationId xmlns:a16="http://schemas.microsoft.com/office/drawing/2014/main" id="{DECBB10B-F2AE-CA4D-89C4-45B6E0142207}"/>
                  </a:ext>
                </a:extLst>
              </p:cNvPr>
              <p:cNvSpPr>
                <a:spLocks noChangeArrowheads="1"/>
              </p:cNvSpPr>
              <p:nvPr/>
            </p:nvSpPr>
            <p:spPr bwMode="auto">
              <a:xfrm>
                <a:off x="1440" y="3188"/>
                <a:ext cx="1056" cy="248"/>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87" name="Text Box 30">
                <a:extLst>
                  <a:ext uri="{FF2B5EF4-FFF2-40B4-BE49-F238E27FC236}">
                    <a16:creationId xmlns:a16="http://schemas.microsoft.com/office/drawing/2014/main" id="{5C0AEE4A-C4BA-CC43-9742-41A99D734382}"/>
                  </a:ext>
                </a:extLst>
              </p:cNvPr>
              <p:cNvSpPr txBox="1">
                <a:spLocks noChangeArrowheads="1"/>
              </p:cNvSpPr>
              <p:nvPr/>
            </p:nvSpPr>
            <p:spPr bwMode="auto">
              <a:xfrm>
                <a:off x="1440" y="3211"/>
                <a:ext cx="10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200" b="1">
                    <a:solidFill>
                      <a:srgbClr val="595959"/>
                    </a:solidFill>
                  </a:rPr>
                  <a:t>Ledning</a:t>
                </a:r>
                <a:endParaRPr lang="sv-SE" altLang="sv-SE">
                  <a:latin typeface="Franklin Gothic Book" panose="020B0503020102020204" pitchFamily="34" charset="0"/>
                </a:endParaRPr>
              </a:p>
            </p:txBody>
          </p:sp>
        </p:grpSp>
        <p:grpSp>
          <p:nvGrpSpPr>
            <p:cNvPr id="56371" name="Group 114">
              <a:extLst>
                <a:ext uri="{FF2B5EF4-FFF2-40B4-BE49-F238E27FC236}">
                  <a16:creationId xmlns:a16="http://schemas.microsoft.com/office/drawing/2014/main" id="{F682B056-D449-8B41-BFC6-80689751E336}"/>
                </a:ext>
              </a:extLst>
            </p:cNvPr>
            <p:cNvGrpSpPr>
              <a:grpSpLocks/>
            </p:cNvGrpSpPr>
            <p:nvPr/>
          </p:nvGrpSpPr>
          <p:grpSpPr bwMode="auto">
            <a:xfrm>
              <a:off x="3309" y="2472"/>
              <a:ext cx="907" cy="177"/>
              <a:chOff x="3309" y="2472"/>
              <a:chExt cx="907" cy="177"/>
            </a:xfrm>
          </p:grpSpPr>
          <p:sp>
            <p:nvSpPr>
              <p:cNvPr id="56384" name="AutoShape 52">
                <a:extLst>
                  <a:ext uri="{FF2B5EF4-FFF2-40B4-BE49-F238E27FC236}">
                    <a16:creationId xmlns:a16="http://schemas.microsoft.com/office/drawing/2014/main" id="{4843494F-10A4-3E4A-BEA7-69E6886DBFC1}"/>
                  </a:ext>
                </a:extLst>
              </p:cNvPr>
              <p:cNvSpPr>
                <a:spLocks noChangeArrowheads="1"/>
              </p:cNvSpPr>
              <p:nvPr/>
            </p:nvSpPr>
            <p:spPr bwMode="auto">
              <a:xfrm>
                <a:off x="3344" y="2472"/>
                <a:ext cx="844" cy="177"/>
              </a:xfrm>
              <a:prstGeom prst="roundRect">
                <a:avLst>
                  <a:gd name="adj" fmla="val 16667"/>
                </a:avLst>
              </a:prstGeom>
              <a:solidFill>
                <a:srgbClr val="006BB5"/>
              </a:solidFill>
              <a:ln w="12700">
                <a:solidFill>
                  <a:srgbClr val="0068B5"/>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85" name="Text Box 47">
                <a:extLst>
                  <a:ext uri="{FF2B5EF4-FFF2-40B4-BE49-F238E27FC236}">
                    <a16:creationId xmlns:a16="http://schemas.microsoft.com/office/drawing/2014/main" id="{20EAECA5-3991-2641-832E-28D97751312A}"/>
                  </a:ext>
                </a:extLst>
              </p:cNvPr>
              <p:cNvSpPr txBox="1">
                <a:spLocks noChangeArrowheads="1"/>
              </p:cNvSpPr>
              <p:nvPr/>
            </p:nvSpPr>
            <p:spPr bwMode="auto">
              <a:xfrm>
                <a:off x="3309" y="2473"/>
                <a:ext cx="90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200" b="1">
                    <a:solidFill>
                      <a:schemeClr val="bg1"/>
                    </a:solidFill>
                  </a:rPr>
                  <a:t>Förenklat beslut</a:t>
                </a:r>
                <a:endParaRPr lang="sv-SE" altLang="sv-SE">
                  <a:solidFill>
                    <a:schemeClr val="bg1"/>
                  </a:solidFill>
                  <a:latin typeface="Franklin Gothic Book" panose="020B0503020102020204" pitchFamily="34" charset="0"/>
                </a:endParaRPr>
              </a:p>
            </p:txBody>
          </p:sp>
        </p:grpSp>
        <p:sp>
          <p:nvSpPr>
            <p:cNvPr id="56372" name="Oval 43">
              <a:extLst>
                <a:ext uri="{FF2B5EF4-FFF2-40B4-BE49-F238E27FC236}">
                  <a16:creationId xmlns:a16="http://schemas.microsoft.com/office/drawing/2014/main" id="{9038EDB0-906F-0E42-BF4E-2FA262611737}"/>
                </a:ext>
              </a:extLst>
            </p:cNvPr>
            <p:cNvSpPr>
              <a:spLocks noChangeArrowheads="1"/>
            </p:cNvSpPr>
            <p:nvPr/>
          </p:nvSpPr>
          <p:spPr bwMode="auto">
            <a:xfrm>
              <a:off x="3695" y="1656"/>
              <a:ext cx="145" cy="144"/>
            </a:xfrm>
            <a:prstGeom prst="ellipse">
              <a:avLst/>
            </a:prstGeom>
            <a:solidFill>
              <a:srgbClr val="006BB5"/>
            </a:solidFill>
            <a:ln w="12700">
              <a:solidFill>
                <a:srgbClr val="0068B5"/>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73" name="Oval 105">
              <a:extLst>
                <a:ext uri="{FF2B5EF4-FFF2-40B4-BE49-F238E27FC236}">
                  <a16:creationId xmlns:a16="http://schemas.microsoft.com/office/drawing/2014/main" id="{F2CCD9A1-670C-8348-A078-20E72EA77FAB}"/>
                </a:ext>
              </a:extLst>
            </p:cNvPr>
            <p:cNvSpPr>
              <a:spLocks noChangeArrowheads="1"/>
            </p:cNvSpPr>
            <p:nvPr/>
          </p:nvSpPr>
          <p:spPr bwMode="auto">
            <a:xfrm>
              <a:off x="2992" y="2912"/>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74" name="Oval 106">
              <a:extLst>
                <a:ext uri="{FF2B5EF4-FFF2-40B4-BE49-F238E27FC236}">
                  <a16:creationId xmlns:a16="http://schemas.microsoft.com/office/drawing/2014/main" id="{B0BA67D5-6B7F-F041-BD2F-4940940AFFDE}"/>
                </a:ext>
              </a:extLst>
            </p:cNvPr>
            <p:cNvSpPr>
              <a:spLocks noChangeArrowheads="1"/>
            </p:cNvSpPr>
            <p:nvPr/>
          </p:nvSpPr>
          <p:spPr bwMode="auto">
            <a:xfrm>
              <a:off x="3192" y="2712"/>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grpSp>
          <p:nvGrpSpPr>
            <p:cNvPr id="56375" name="Group 31">
              <a:extLst>
                <a:ext uri="{FF2B5EF4-FFF2-40B4-BE49-F238E27FC236}">
                  <a16:creationId xmlns:a16="http://schemas.microsoft.com/office/drawing/2014/main" id="{5AF13F2A-00F1-8E46-BE5D-A863C0D495E4}"/>
                </a:ext>
              </a:extLst>
            </p:cNvPr>
            <p:cNvGrpSpPr>
              <a:grpSpLocks/>
            </p:cNvGrpSpPr>
            <p:nvPr/>
          </p:nvGrpSpPr>
          <p:grpSpPr bwMode="auto">
            <a:xfrm>
              <a:off x="2947" y="2800"/>
              <a:ext cx="900" cy="215"/>
              <a:chOff x="1440" y="3188"/>
              <a:chExt cx="1056" cy="248"/>
            </a:xfrm>
          </p:grpSpPr>
          <p:sp>
            <p:nvSpPr>
              <p:cNvPr id="56382" name="AutoShape 32">
                <a:extLst>
                  <a:ext uri="{FF2B5EF4-FFF2-40B4-BE49-F238E27FC236}">
                    <a16:creationId xmlns:a16="http://schemas.microsoft.com/office/drawing/2014/main" id="{0ADF70D6-E9F1-E744-AAB9-ABAE98226F9B}"/>
                  </a:ext>
                </a:extLst>
              </p:cNvPr>
              <p:cNvSpPr>
                <a:spLocks noChangeArrowheads="1"/>
              </p:cNvSpPr>
              <p:nvPr/>
            </p:nvSpPr>
            <p:spPr bwMode="auto">
              <a:xfrm>
                <a:off x="1440" y="3188"/>
                <a:ext cx="1056" cy="248"/>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83" name="Text Box 33">
                <a:extLst>
                  <a:ext uri="{FF2B5EF4-FFF2-40B4-BE49-F238E27FC236}">
                    <a16:creationId xmlns:a16="http://schemas.microsoft.com/office/drawing/2014/main" id="{8C90199A-7EF9-B94C-8164-FB1A9EDC1D7C}"/>
                  </a:ext>
                </a:extLst>
              </p:cNvPr>
              <p:cNvSpPr txBox="1">
                <a:spLocks noChangeArrowheads="1"/>
              </p:cNvSpPr>
              <p:nvPr/>
            </p:nvSpPr>
            <p:spPr bwMode="auto">
              <a:xfrm>
                <a:off x="1440" y="3211"/>
                <a:ext cx="10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200" b="1">
                    <a:solidFill>
                      <a:srgbClr val="595959"/>
                    </a:solidFill>
                  </a:rPr>
                  <a:t>Samverkande</a:t>
                </a:r>
                <a:endParaRPr lang="sv-SE" altLang="sv-SE">
                  <a:latin typeface="Franklin Gothic Book" panose="020B0503020102020204" pitchFamily="34" charset="0"/>
                </a:endParaRPr>
              </a:p>
            </p:txBody>
          </p:sp>
        </p:grpSp>
        <p:sp>
          <p:nvSpPr>
            <p:cNvPr id="56376" name="Oval 107">
              <a:extLst>
                <a:ext uri="{FF2B5EF4-FFF2-40B4-BE49-F238E27FC236}">
                  <a16:creationId xmlns:a16="http://schemas.microsoft.com/office/drawing/2014/main" id="{E9B16C73-D956-FF4B-8560-264E12E5BD02}"/>
                </a:ext>
              </a:extLst>
            </p:cNvPr>
            <p:cNvSpPr>
              <a:spLocks noChangeArrowheads="1"/>
            </p:cNvSpPr>
            <p:nvPr/>
          </p:nvSpPr>
          <p:spPr bwMode="auto">
            <a:xfrm>
              <a:off x="2768" y="3144"/>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77" name="Oval 109">
              <a:extLst>
                <a:ext uri="{FF2B5EF4-FFF2-40B4-BE49-F238E27FC236}">
                  <a16:creationId xmlns:a16="http://schemas.microsoft.com/office/drawing/2014/main" id="{8B5B3846-056B-5842-89CA-42762707EC23}"/>
                </a:ext>
              </a:extLst>
            </p:cNvPr>
            <p:cNvSpPr>
              <a:spLocks noChangeArrowheads="1"/>
            </p:cNvSpPr>
            <p:nvPr/>
          </p:nvSpPr>
          <p:spPr bwMode="auto">
            <a:xfrm>
              <a:off x="2168" y="3520"/>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78" name="Oval 110">
              <a:extLst>
                <a:ext uri="{FF2B5EF4-FFF2-40B4-BE49-F238E27FC236}">
                  <a16:creationId xmlns:a16="http://schemas.microsoft.com/office/drawing/2014/main" id="{C8E9B5F3-E250-6A4F-B6DC-FD52D7670C5F}"/>
                </a:ext>
              </a:extLst>
            </p:cNvPr>
            <p:cNvSpPr>
              <a:spLocks noChangeArrowheads="1"/>
            </p:cNvSpPr>
            <p:nvPr/>
          </p:nvSpPr>
          <p:spPr bwMode="auto">
            <a:xfrm>
              <a:off x="2864" y="3080"/>
              <a:ext cx="168" cy="176"/>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grpSp>
          <p:nvGrpSpPr>
            <p:cNvPr id="56379" name="Group 63">
              <a:extLst>
                <a:ext uri="{FF2B5EF4-FFF2-40B4-BE49-F238E27FC236}">
                  <a16:creationId xmlns:a16="http://schemas.microsoft.com/office/drawing/2014/main" id="{8A97ABB5-DDFD-7849-AEBB-49B699D6AE93}"/>
                </a:ext>
              </a:extLst>
            </p:cNvPr>
            <p:cNvGrpSpPr>
              <a:grpSpLocks/>
            </p:cNvGrpSpPr>
            <p:nvPr/>
          </p:nvGrpSpPr>
          <p:grpSpPr bwMode="auto">
            <a:xfrm>
              <a:off x="2251" y="3276"/>
              <a:ext cx="900" cy="215"/>
              <a:chOff x="1440" y="3188"/>
              <a:chExt cx="1056" cy="248"/>
            </a:xfrm>
          </p:grpSpPr>
          <p:sp>
            <p:nvSpPr>
              <p:cNvPr id="56380" name="AutoShape 64">
                <a:extLst>
                  <a:ext uri="{FF2B5EF4-FFF2-40B4-BE49-F238E27FC236}">
                    <a16:creationId xmlns:a16="http://schemas.microsoft.com/office/drawing/2014/main" id="{44B859E7-CF13-8747-8ED6-D2C32BCD59A2}"/>
                  </a:ext>
                </a:extLst>
              </p:cNvPr>
              <p:cNvSpPr>
                <a:spLocks noChangeArrowheads="1"/>
              </p:cNvSpPr>
              <p:nvPr/>
            </p:nvSpPr>
            <p:spPr bwMode="auto">
              <a:xfrm>
                <a:off x="1440" y="3188"/>
                <a:ext cx="1056" cy="248"/>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endParaRPr lang="sv-SE" altLang="sv-SE"/>
              </a:p>
            </p:txBody>
          </p:sp>
          <p:sp>
            <p:nvSpPr>
              <p:cNvPr id="56381" name="Text Box 65">
                <a:extLst>
                  <a:ext uri="{FF2B5EF4-FFF2-40B4-BE49-F238E27FC236}">
                    <a16:creationId xmlns:a16="http://schemas.microsoft.com/office/drawing/2014/main" id="{AEFDE2CF-83AD-8A42-B492-2BD504A836DD}"/>
                  </a:ext>
                </a:extLst>
              </p:cNvPr>
              <p:cNvSpPr txBox="1">
                <a:spLocks noChangeArrowheads="1"/>
              </p:cNvSpPr>
              <p:nvPr/>
            </p:nvSpPr>
            <p:spPr bwMode="auto">
              <a:xfrm>
                <a:off x="1440" y="3211"/>
                <a:ext cx="10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200" b="1">
                    <a:solidFill>
                      <a:srgbClr val="595959"/>
                    </a:solidFill>
                  </a:rPr>
                  <a:t>Bollplank</a:t>
                </a:r>
                <a:endParaRPr lang="sv-SE" altLang="sv-SE">
                  <a:latin typeface="Franklin Gothic Book" panose="020B0503020102020204" pitchFamily="34" charset="0"/>
                </a:endParaRPr>
              </a:p>
            </p:txBody>
          </p:sp>
        </p:grpSp>
      </p:grpSp>
      <p:sp>
        <p:nvSpPr>
          <p:cNvPr id="56336" name="Text Box 117">
            <a:extLst>
              <a:ext uri="{FF2B5EF4-FFF2-40B4-BE49-F238E27FC236}">
                <a16:creationId xmlns:a16="http://schemas.microsoft.com/office/drawing/2014/main" id="{A1765978-C9D9-F742-8417-2EDD6D61B179}"/>
              </a:ext>
            </a:extLst>
          </p:cNvPr>
          <p:cNvSpPr txBox="1">
            <a:spLocks noChangeArrowheads="1"/>
          </p:cNvSpPr>
          <p:nvPr/>
        </p:nvSpPr>
        <p:spPr bwMode="auto">
          <a:xfrm>
            <a:off x="9771063" y="6615113"/>
            <a:ext cx="792162"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spcBef>
                <a:spcPct val="50000"/>
              </a:spcBef>
            </a:pPr>
            <a:r>
              <a:rPr lang="sv-SE" altLang="sv-SE" sz="1000" b="1" i="1">
                <a:solidFill>
                  <a:srgbClr val="595959"/>
                </a:solidFill>
              </a:rPr>
              <a:t>Originalet</a:t>
            </a:r>
            <a:endParaRPr lang="sv-SE" altLang="sv-SE" sz="1000" b="1">
              <a:solidFill>
                <a:srgbClr val="595959"/>
              </a:solidFill>
            </a:endParaRPr>
          </a:p>
        </p:txBody>
      </p:sp>
      <p:pic>
        <p:nvPicPr>
          <p:cNvPr id="56337" name="Picture 118">
            <a:extLst>
              <a:ext uri="{FF2B5EF4-FFF2-40B4-BE49-F238E27FC236}">
                <a16:creationId xmlns:a16="http://schemas.microsoft.com/office/drawing/2014/main" id="{C0E4C6B6-4075-C64D-935A-8583E5B92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776" y="6008689"/>
            <a:ext cx="5873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8" name="Group 120">
            <a:extLst>
              <a:ext uri="{FF2B5EF4-FFF2-40B4-BE49-F238E27FC236}">
                <a16:creationId xmlns:a16="http://schemas.microsoft.com/office/drawing/2014/main" id="{DF120C09-D7FB-6B46-9321-E36A2426B449}"/>
              </a:ext>
            </a:extLst>
          </p:cNvPr>
          <p:cNvGrpSpPr>
            <a:grpSpLocks/>
          </p:cNvGrpSpPr>
          <p:nvPr/>
        </p:nvGrpSpPr>
        <p:grpSpPr bwMode="auto">
          <a:xfrm>
            <a:off x="29025" y="5940426"/>
            <a:ext cx="10638975" cy="900113"/>
            <a:chOff x="0" y="0"/>
            <a:chExt cx="5760" cy="528"/>
          </a:xfrm>
        </p:grpSpPr>
        <p:pic>
          <p:nvPicPr>
            <p:cNvPr id="56339" name="Picture 121">
              <a:extLst>
                <a:ext uri="{FF2B5EF4-FFF2-40B4-BE49-F238E27FC236}">
                  <a16:creationId xmlns:a16="http://schemas.microsoft.com/office/drawing/2014/main" id="{4B25229B-9084-1544-9509-CBF670F180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32"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122">
              <a:extLst>
                <a:ext uri="{FF2B5EF4-FFF2-40B4-BE49-F238E27FC236}">
                  <a16:creationId xmlns:a16="http://schemas.microsoft.com/office/drawing/2014/main" id="{55447E97-DC85-2D4D-84A1-196D7AEA2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 y="0"/>
              <a:ext cx="2632"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Picture 123">
              <a:extLst>
                <a:ext uri="{FF2B5EF4-FFF2-40B4-BE49-F238E27FC236}">
                  <a16:creationId xmlns:a16="http://schemas.microsoft.com/office/drawing/2014/main" id="{B38F0380-51BB-A94D-9DA1-8B8CF4EEF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 y="0"/>
              <a:ext cx="2632"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4" name="Picture 1" descr="BELBIN(uk)-Belbin lozenge logo.jpg">
            <a:extLst>
              <a:ext uri="{FF2B5EF4-FFF2-40B4-BE49-F238E27FC236}">
                <a16:creationId xmlns:a16="http://schemas.microsoft.com/office/drawing/2014/main" id="{3C53CE11-5341-C745-9D7D-E78DEBA7050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25" y="6137213"/>
            <a:ext cx="2053775" cy="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294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4707A3-A80C-A34A-9FC5-E2540174AEDF}"/>
              </a:ext>
            </a:extLst>
          </p:cNvPr>
          <p:cNvSpPr>
            <a:spLocks noGrp="1"/>
          </p:cNvSpPr>
          <p:nvPr>
            <p:ph type="title"/>
          </p:nvPr>
        </p:nvSpPr>
        <p:spPr>
          <a:xfrm>
            <a:off x="655320" y="365125"/>
            <a:ext cx="5120114" cy="1692794"/>
          </a:xfrm>
        </p:spPr>
        <p:txBody>
          <a:bodyPr vert="horz" lIns="91440" tIns="45720" rIns="91440" bIns="45720" rtlCol="0" anchor="ctr">
            <a:normAutofit fontScale="90000"/>
          </a:bodyPr>
          <a:lstStyle/>
          <a:p>
            <a:r>
              <a:rPr lang="en-US" b="1" dirty="0"/>
              <a:t>Belbin Team Skills® </a:t>
            </a:r>
            <a:r>
              <a:rPr lang="en-US" b="1" dirty="0" err="1"/>
              <a:t>mäter</a:t>
            </a:r>
            <a:r>
              <a:rPr lang="en-US" b="1" dirty="0"/>
              <a:t>  </a:t>
            </a:r>
            <a:r>
              <a:rPr lang="en-US" b="1" dirty="0" err="1"/>
              <a:t>relationssystemet</a:t>
            </a:r>
            <a:r>
              <a:rPr lang="en-US" b="1" dirty="0"/>
              <a:t> i </a:t>
            </a:r>
            <a:r>
              <a:rPr lang="en-US" b="1" dirty="0" err="1"/>
              <a:t>gruppen</a:t>
            </a:r>
            <a:endParaRPr lang="en-US" b="1" dirty="0"/>
          </a:p>
        </p:txBody>
      </p:sp>
      <p:sp>
        <p:nvSpPr>
          <p:cNvPr id="4" name="textruta 3">
            <a:extLst>
              <a:ext uri="{FF2B5EF4-FFF2-40B4-BE49-F238E27FC236}">
                <a16:creationId xmlns:a16="http://schemas.microsoft.com/office/drawing/2014/main" id="{D1F37FBE-D6AC-1D4C-BC61-A7E11F6301D9}"/>
              </a:ext>
            </a:extLst>
          </p:cNvPr>
          <p:cNvSpPr txBox="1"/>
          <p:nvPr/>
        </p:nvSpPr>
        <p:spPr>
          <a:xfrm>
            <a:off x="655321" y="2575034"/>
            <a:ext cx="5120113" cy="34622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err="1"/>
              <a:t>Hur</a:t>
            </a:r>
            <a:r>
              <a:rPr lang="en-US" dirty="0"/>
              <a:t> </a:t>
            </a:r>
            <a:r>
              <a:rPr lang="en-US" dirty="0" err="1"/>
              <a:t>teammedlemmarna</a:t>
            </a:r>
            <a:r>
              <a:rPr lang="en-US" dirty="0"/>
              <a:t> </a:t>
            </a:r>
            <a:r>
              <a:rPr lang="en-US" dirty="0" err="1"/>
              <a:t>bidrar</a:t>
            </a:r>
            <a:r>
              <a:rPr lang="en-US" dirty="0"/>
              <a:t>, </a:t>
            </a:r>
            <a:r>
              <a:rPr lang="en-US" dirty="0" err="1"/>
              <a:t>relaterar</a:t>
            </a:r>
            <a:r>
              <a:rPr lang="en-US" dirty="0"/>
              <a:t> </a:t>
            </a:r>
            <a:r>
              <a:rPr lang="en-US" dirty="0" err="1"/>
              <a:t>och</a:t>
            </a:r>
            <a:br>
              <a:rPr lang="en-US" dirty="0"/>
            </a:br>
            <a:r>
              <a:rPr lang="en-US" dirty="0"/>
              <a:t>    </a:t>
            </a:r>
            <a:r>
              <a:rPr lang="en-US" dirty="0" err="1"/>
              <a:t>samverkar</a:t>
            </a:r>
            <a:r>
              <a:rPr lang="en-US" dirty="0"/>
              <a:t> med </a:t>
            </a:r>
            <a:r>
              <a:rPr lang="en-US" dirty="0" err="1"/>
              <a:t>varandra</a:t>
            </a:r>
            <a:r>
              <a:rPr lang="en-US" dirty="0"/>
              <a:t> </a:t>
            </a:r>
            <a:r>
              <a:rPr lang="en-US" dirty="0" err="1"/>
              <a:t>utifrån</a:t>
            </a:r>
            <a:r>
              <a:rPr lang="en-US" dirty="0"/>
              <a:t> sin </a:t>
            </a:r>
            <a:r>
              <a:rPr lang="en-US" dirty="0" err="1"/>
              <a:t>egen</a:t>
            </a:r>
            <a:r>
              <a:rPr lang="en-US" dirty="0"/>
              <a:t> syn om</a:t>
            </a:r>
            <a:br>
              <a:rPr lang="en-US" dirty="0"/>
            </a:br>
            <a:r>
              <a:rPr lang="en-US" dirty="0"/>
              <a:t>    sig </a:t>
            </a:r>
            <a:r>
              <a:rPr lang="en-US" dirty="0" err="1"/>
              <a:t>själv</a:t>
            </a:r>
            <a:r>
              <a:rPr lang="en-US" dirty="0"/>
              <a:t> </a:t>
            </a:r>
            <a:r>
              <a:rPr lang="en-US" dirty="0" err="1"/>
              <a:t>och</a:t>
            </a:r>
            <a:r>
              <a:rPr lang="en-US" dirty="0"/>
              <a:t> </a:t>
            </a:r>
            <a:r>
              <a:rPr lang="en-US" dirty="0" err="1"/>
              <a:t>synen</a:t>
            </a:r>
            <a:r>
              <a:rPr lang="en-US" dirty="0"/>
              <a:t> på </a:t>
            </a:r>
            <a:r>
              <a:rPr lang="en-US" dirty="0" err="1"/>
              <a:t>varandra</a:t>
            </a:r>
            <a:r>
              <a:rPr lang="en-US" dirty="0"/>
              <a:t>. </a:t>
            </a:r>
            <a:r>
              <a:rPr lang="en-US" dirty="0" err="1"/>
              <a:t>Här</a:t>
            </a:r>
            <a:r>
              <a:rPr lang="en-US" dirty="0"/>
              <a:t> </a:t>
            </a:r>
            <a:r>
              <a:rPr lang="en-US" dirty="0" err="1"/>
              <a:t>och</a:t>
            </a:r>
            <a:r>
              <a:rPr lang="en-US" dirty="0"/>
              <a:t> nu.</a:t>
            </a:r>
          </a:p>
          <a:p>
            <a:pPr indent="-228600">
              <a:lnSpc>
                <a:spcPct val="90000"/>
              </a:lnSpc>
              <a:spcAft>
                <a:spcPts val="600"/>
              </a:spcAft>
              <a:buFont typeface="Arial" panose="020B0604020202020204" pitchFamily="34" charset="0"/>
              <a:buChar char="•"/>
            </a:pPr>
            <a:r>
              <a:rPr lang="en-US" dirty="0"/>
              <a:t>Ger </a:t>
            </a:r>
            <a:r>
              <a:rPr lang="en-US" dirty="0" err="1"/>
              <a:t>möjlighet</a:t>
            </a:r>
            <a:r>
              <a:rPr lang="en-US" dirty="0"/>
              <a:t> </a:t>
            </a:r>
            <a:r>
              <a:rPr lang="en-US" dirty="0" err="1"/>
              <a:t>att</a:t>
            </a:r>
            <a:r>
              <a:rPr lang="en-US" dirty="0"/>
              <a:t> </a:t>
            </a:r>
            <a:r>
              <a:rPr lang="en-US" dirty="0" err="1"/>
              <a:t>utforska</a:t>
            </a:r>
            <a:r>
              <a:rPr lang="en-US" dirty="0"/>
              <a:t> </a:t>
            </a:r>
            <a:r>
              <a:rPr lang="en-US" dirty="0" err="1"/>
              <a:t>olikheter</a:t>
            </a:r>
            <a:endParaRPr lang="en-US" dirty="0"/>
          </a:p>
          <a:p>
            <a:pPr indent="-228600">
              <a:lnSpc>
                <a:spcPct val="90000"/>
              </a:lnSpc>
              <a:spcAft>
                <a:spcPts val="600"/>
              </a:spcAft>
              <a:buFont typeface="Arial" panose="020B0604020202020204" pitchFamily="34" charset="0"/>
              <a:buChar char="•"/>
            </a:pPr>
            <a:r>
              <a:rPr lang="en-US" dirty="0" err="1"/>
              <a:t>Öppnar</a:t>
            </a:r>
            <a:r>
              <a:rPr lang="en-US" dirty="0"/>
              <a:t> </a:t>
            </a:r>
            <a:r>
              <a:rPr lang="en-US" dirty="0" err="1"/>
              <a:t>upp</a:t>
            </a:r>
            <a:r>
              <a:rPr lang="en-US" dirty="0"/>
              <a:t> </a:t>
            </a:r>
            <a:r>
              <a:rPr lang="en-US" dirty="0" err="1"/>
              <a:t>för</a:t>
            </a:r>
            <a:r>
              <a:rPr lang="en-US" dirty="0"/>
              <a:t> </a:t>
            </a:r>
            <a:r>
              <a:rPr lang="en-US" dirty="0" err="1"/>
              <a:t>ökad</a:t>
            </a:r>
            <a:r>
              <a:rPr lang="en-US" dirty="0"/>
              <a:t> grad av </a:t>
            </a:r>
            <a:r>
              <a:rPr lang="en-US" dirty="0" err="1"/>
              <a:t>öppenhet</a:t>
            </a:r>
            <a:r>
              <a:rPr lang="en-US" dirty="0"/>
              <a:t> o </a:t>
            </a:r>
            <a:r>
              <a:rPr lang="en-US" dirty="0" err="1"/>
              <a:t>tillit</a:t>
            </a:r>
            <a:endParaRPr lang="en-US" dirty="0"/>
          </a:p>
          <a:p>
            <a:pPr>
              <a:lnSpc>
                <a:spcPct val="90000"/>
              </a:lnSpc>
              <a:spcAft>
                <a:spcPts val="600"/>
              </a:spcAft>
            </a:pPr>
            <a:r>
              <a:rPr lang="en-US" dirty="0"/>
              <a:t>    i </a:t>
            </a:r>
            <a:r>
              <a:rPr lang="en-US" dirty="0" err="1"/>
              <a:t>ledningsgruppen</a:t>
            </a:r>
            <a:endParaRPr lang="en-US" dirty="0"/>
          </a:p>
        </p:txBody>
      </p:sp>
      <p:pic>
        <p:nvPicPr>
          <p:cNvPr id="6" name="Bildobjekt 5" descr="En bild som visar person, inomhus, man, stående&#10;&#10;Automatiskt genererad beskrivning">
            <a:extLst>
              <a:ext uri="{FF2B5EF4-FFF2-40B4-BE49-F238E27FC236}">
                <a16:creationId xmlns:a16="http://schemas.microsoft.com/office/drawing/2014/main" id="{B72959C7-41EE-E344-960B-B07DA614EC69}"/>
              </a:ext>
            </a:extLst>
          </p:cNvPr>
          <p:cNvPicPr>
            <a:picLocks noChangeAspect="1"/>
          </p:cNvPicPr>
          <p:nvPr/>
        </p:nvPicPr>
        <p:blipFill rotWithShape="1">
          <a:blip r:embed="rId2">
            <a:extLst>
              <a:ext uri="{28A0092B-C50C-407E-A947-70E740481C1C}">
                <a14:useLocalDpi xmlns:a14="http://schemas.microsoft.com/office/drawing/2010/main" val="0"/>
              </a:ext>
            </a:extLst>
          </a:blip>
          <a:srcRect l="16266" r="22977"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 name="Picture 1" descr="BELBIN(uk)-Belbin lozenge logo.jpg">
            <a:extLst>
              <a:ext uri="{FF2B5EF4-FFF2-40B4-BE49-F238E27FC236}">
                <a16:creationId xmlns:a16="http://schemas.microsoft.com/office/drawing/2014/main" id="{424350EC-3AF3-1E4A-9B58-EC533EFF2A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25" y="6137213"/>
            <a:ext cx="2053775" cy="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322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Bildobjekt 4">
            <a:extLst>
              <a:ext uri="{FF2B5EF4-FFF2-40B4-BE49-F238E27FC236}">
                <a16:creationId xmlns:a16="http://schemas.microsoft.com/office/drawing/2014/main" id="{D514B494-09D3-48EA-BF2B-A3C371C1E4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501"/>
            <a:ext cx="9144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4" descr="C:\Documents and Settings\mats\Desktop\Siemens\platta.png">
            <a:extLst>
              <a:ext uri="{FF2B5EF4-FFF2-40B4-BE49-F238E27FC236}">
                <a16:creationId xmlns:a16="http://schemas.microsoft.com/office/drawing/2014/main" id="{AE932257-7B83-4FC6-83C3-67D4FB9C0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50901"/>
            <a:ext cx="9140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a:extLst>
              <a:ext uri="{FF2B5EF4-FFF2-40B4-BE49-F238E27FC236}">
                <a16:creationId xmlns:a16="http://schemas.microsoft.com/office/drawing/2014/main" id="{D429EC92-5B66-4E79-B5C5-5445BC12E212}"/>
              </a:ext>
            </a:extLst>
          </p:cNvPr>
          <p:cNvPicPr>
            <a:picLocks noChangeAspect="1" noChangeArrowheads="1"/>
          </p:cNvPicPr>
          <p:nvPr/>
        </p:nvPicPr>
        <p:blipFill>
          <a:blip r:embed="rId5">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7">
            <a:hlinkClick r:id="rId6" action="ppaction://hlinksldjump"/>
            <a:extLst>
              <a:ext uri="{FF2B5EF4-FFF2-40B4-BE49-F238E27FC236}">
                <a16:creationId xmlns:a16="http://schemas.microsoft.com/office/drawing/2014/main" id="{01F93975-882E-4EBF-AB72-7BF064E46CE1}"/>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b="1" dirty="0">
              <a:solidFill>
                <a:schemeClr val="accent6">
                  <a:lumMod val="75000"/>
                </a:schemeClr>
              </a:solidFill>
            </a:endParaRPr>
          </a:p>
        </p:txBody>
      </p:sp>
      <p:sp>
        <p:nvSpPr>
          <p:cNvPr id="9223" name="Text Box 19">
            <a:hlinkClick r:id="" action="ppaction://noaction"/>
            <a:extLst>
              <a:ext uri="{FF2B5EF4-FFF2-40B4-BE49-F238E27FC236}">
                <a16:creationId xmlns:a16="http://schemas.microsoft.com/office/drawing/2014/main" id="{8617BF31-C082-47E5-A39F-33EB408EC829}"/>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b="1" dirty="0">
              <a:solidFill>
                <a:schemeClr val="accent6">
                  <a:lumMod val="75000"/>
                </a:schemeClr>
              </a:solidFill>
            </a:endParaRPr>
          </a:p>
        </p:txBody>
      </p:sp>
      <p:sp>
        <p:nvSpPr>
          <p:cNvPr id="9227" name="Text Box 23">
            <a:hlinkClick r:id="" action="ppaction://noaction"/>
            <a:extLst>
              <a:ext uri="{FF2B5EF4-FFF2-40B4-BE49-F238E27FC236}">
                <a16:creationId xmlns:a16="http://schemas.microsoft.com/office/drawing/2014/main" id="{3FCDF32A-382E-4D33-BB51-09C0FDB48B40}"/>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dirty="0">
                <a:solidFill>
                  <a:schemeClr val="accent6">
                    <a:lumMod val="75000"/>
                  </a:schemeClr>
                </a:solidFill>
              </a:rPr>
              <a:t> </a:t>
            </a:r>
          </a:p>
        </p:txBody>
      </p:sp>
      <p:sp>
        <p:nvSpPr>
          <p:cNvPr id="9228" name="Rectangle 2">
            <a:extLst>
              <a:ext uri="{FF2B5EF4-FFF2-40B4-BE49-F238E27FC236}">
                <a16:creationId xmlns:a16="http://schemas.microsoft.com/office/drawing/2014/main" id="{9DC73BCC-4F7D-4ADB-B29F-5820D8EFE2EB}"/>
              </a:ext>
            </a:extLst>
          </p:cNvPr>
          <p:cNvSpPr>
            <a:spLocks noGrp="1" noChangeArrowheads="1"/>
          </p:cNvSpPr>
          <p:nvPr>
            <p:ph type="title"/>
          </p:nvPr>
        </p:nvSpPr>
        <p:spPr>
          <a:xfrm>
            <a:off x="1724025" y="881063"/>
            <a:ext cx="7754938" cy="476250"/>
          </a:xfrm>
        </p:spPr>
        <p:txBody>
          <a:bodyPr>
            <a:noAutofit/>
          </a:bodyPr>
          <a:lstStyle/>
          <a:p>
            <a:pPr algn="ctr" eaLnBrk="1" hangingPunct="1"/>
            <a:r>
              <a:rPr lang="sv-SE" altLang="sv-SE" b="1" dirty="0">
                <a:ea typeface="ＭＳ Ｐゴシック" panose="020B0600070205080204" pitchFamily="34" charset="-128"/>
              </a:rPr>
              <a:t>Belbin ger bättre Team </a:t>
            </a:r>
            <a:r>
              <a:rPr lang="sv-SE" altLang="sv-SE" b="1" dirty="0" err="1">
                <a:ea typeface="ＭＳ Ｐゴシック" panose="020B0600070205080204" pitchFamily="34" charset="-128"/>
              </a:rPr>
              <a:t>Skills</a:t>
            </a:r>
            <a:r>
              <a:rPr lang="sv-SE" altLang="sv-SE" b="1" dirty="0">
                <a:ea typeface="ＭＳ Ｐゴシック" panose="020B0600070205080204" pitchFamily="34" charset="-128"/>
              </a:rPr>
              <a:t>® </a:t>
            </a:r>
          </a:p>
        </p:txBody>
      </p:sp>
      <p:sp>
        <p:nvSpPr>
          <p:cNvPr id="9229" name="Platshållare för innehåll 1">
            <a:extLst>
              <a:ext uri="{FF2B5EF4-FFF2-40B4-BE49-F238E27FC236}">
                <a16:creationId xmlns:a16="http://schemas.microsoft.com/office/drawing/2014/main" id="{6BB4F3A0-522B-412A-8601-19CD2DA72968}"/>
              </a:ext>
            </a:extLst>
          </p:cNvPr>
          <p:cNvSpPr>
            <a:spLocks noGrp="1" noChangeArrowheads="1"/>
          </p:cNvSpPr>
          <p:nvPr>
            <p:ph sz="half" idx="1"/>
          </p:nvPr>
        </p:nvSpPr>
        <p:spPr>
          <a:xfrm>
            <a:off x="1920876" y="3941763"/>
            <a:ext cx="8556625" cy="2571750"/>
          </a:xfrm>
        </p:spPr>
        <p:txBody>
          <a:bodyPr>
            <a:normAutofit/>
          </a:bodyPr>
          <a:lstStyle/>
          <a:p>
            <a:r>
              <a:rPr lang="sv-SE" altLang="sv-SE" b="1" dirty="0">
                <a:ea typeface="ＭＳ Ｐゴシック" panose="020B0600070205080204" pitchFamily="34" charset="-128"/>
              </a:rPr>
              <a:t>Belbin forskade och kan förutsäga teamets prestation</a:t>
            </a:r>
          </a:p>
          <a:p>
            <a:r>
              <a:rPr lang="sv-SE" altLang="sv-SE" b="1" dirty="0">
                <a:ea typeface="ＭＳ Ｐゴシック" panose="020B0600070205080204" pitchFamily="34" charset="-128"/>
              </a:rPr>
              <a:t>Belbin identifierar beteendestyrkor o svagheter på arbetsplatsen &amp; mäter relationssystemet</a:t>
            </a:r>
          </a:p>
          <a:p>
            <a:r>
              <a:rPr lang="sv-SE" altLang="sv-SE" b="1" dirty="0">
                <a:ea typeface="ＭＳ Ｐゴシック" panose="020B0600070205080204" pitchFamily="34" charset="-128"/>
              </a:rPr>
              <a:t>Belbin ger språket så individer och team kan kommunicera och arbeta tillsammans</a:t>
            </a:r>
          </a:p>
        </p:txBody>
      </p:sp>
      <p:pic>
        <p:nvPicPr>
          <p:cNvPr id="9230" name="Picture 1" descr="BELBIN(uk)-Belbin lozenge logo.jpg">
            <a:extLst>
              <a:ext uri="{FF2B5EF4-FFF2-40B4-BE49-F238E27FC236}">
                <a16:creationId xmlns:a16="http://schemas.microsoft.com/office/drawing/2014/main" id="{EEAFBF1F-A5DA-49B1-9E07-D863082ACF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73081" y="5852318"/>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12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a:extLst>
              <a:ext uri="{FF2B5EF4-FFF2-40B4-BE49-F238E27FC236}">
                <a16:creationId xmlns:a16="http://schemas.microsoft.com/office/drawing/2014/main" id="{23384498-371B-442E-836F-E8EF82601835}"/>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t="17307" b="32942"/>
          <a:stretch>
            <a:fillRect/>
          </a:stretch>
        </p:blipFill>
        <p:spPr bwMode="auto">
          <a:xfrm>
            <a:off x="1524000" y="1556545"/>
            <a:ext cx="914400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5" name="Picture 27" descr="C:\Documents and Settings\mats\Desktop\Siemens\platta.png">
            <a:extLst>
              <a:ext uri="{FF2B5EF4-FFF2-40B4-BE49-F238E27FC236}">
                <a16:creationId xmlns:a16="http://schemas.microsoft.com/office/drawing/2014/main" id="{FFACC639-CD91-4690-A37F-6A5A71B41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50901"/>
            <a:ext cx="9140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2">
            <a:extLst>
              <a:ext uri="{FF2B5EF4-FFF2-40B4-BE49-F238E27FC236}">
                <a16:creationId xmlns:a16="http://schemas.microsoft.com/office/drawing/2014/main" id="{185ABE01-EFC9-4445-B2A0-58216C72C9F4}"/>
              </a:ext>
            </a:extLst>
          </p:cNvPr>
          <p:cNvSpPr>
            <a:spLocks noGrp="1" noChangeArrowheads="1"/>
          </p:cNvSpPr>
          <p:nvPr>
            <p:ph type="title"/>
          </p:nvPr>
        </p:nvSpPr>
        <p:spPr>
          <a:xfrm>
            <a:off x="1724025" y="893763"/>
            <a:ext cx="7754938" cy="476250"/>
          </a:xfrm>
          <a:noFill/>
        </p:spPr>
        <p:txBody>
          <a:bodyPr>
            <a:normAutofit fontScale="90000"/>
          </a:bodyPr>
          <a:lstStyle/>
          <a:p>
            <a:pPr eaLnBrk="1" hangingPunct="1"/>
            <a:r>
              <a:rPr lang="sv-SE" altLang="sv-SE" b="1" dirty="0">
                <a:ea typeface="ＭＳ Ｐゴシック" panose="020B0600070205080204" pitchFamily="34" charset="-128"/>
              </a:rPr>
              <a:t>Resultatet av Dr </a:t>
            </a:r>
            <a:r>
              <a:rPr lang="sv-SE" altLang="sv-SE" b="1" dirty="0" err="1">
                <a:ea typeface="ＭＳ Ｐゴシック" panose="020B0600070205080204" pitchFamily="34" charset="-128"/>
              </a:rPr>
              <a:t>Belbins</a:t>
            </a:r>
            <a:r>
              <a:rPr lang="sv-SE" altLang="sv-SE" b="1" dirty="0">
                <a:ea typeface="ＭＳ Ｐゴシック" panose="020B0600070205080204" pitchFamily="34" charset="-128"/>
              </a:rPr>
              <a:t> forskning om vinnande management team</a:t>
            </a:r>
          </a:p>
        </p:txBody>
      </p:sp>
      <p:sp>
        <p:nvSpPr>
          <p:cNvPr id="269315" name="Rectangle 3">
            <a:extLst>
              <a:ext uri="{FF2B5EF4-FFF2-40B4-BE49-F238E27FC236}">
                <a16:creationId xmlns:a16="http://schemas.microsoft.com/office/drawing/2014/main" id="{A9819261-D1CE-45EB-9322-1E3B55FF9238}"/>
              </a:ext>
            </a:extLst>
          </p:cNvPr>
          <p:cNvSpPr>
            <a:spLocks noGrp="1" noChangeArrowheads="1"/>
          </p:cNvSpPr>
          <p:nvPr>
            <p:ph type="body" idx="1"/>
          </p:nvPr>
        </p:nvSpPr>
        <p:spPr>
          <a:xfrm>
            <a:off x="1524000" y="4686299"/>
            <a:ext cx="8407400" cy="2047875"/>
          </a:xfrm>
        </p:spPr>
        <p:txBody>
          <a:bodyPr>
            <a:normAutofit fontScale="55000" lnSpcReduction="20000"/>
          </a:bodyPr>
          <a:lstStyle/>
          <a:p>
            <a:pPr>
              <a:lnSpc>
                <a:spcPct val="100000"/>
              </a:lnSpc>
              <a:buFont typeface="Wingdings" charset="2"/>
              <a:buChar char="§"/>
              <a:defRPr/>
            </a:pPr>
            <a:r>
              <a:rPr lang="sv-SE" altLang="sv-SE" dirty="0">
                <a:ea typeface="ＭＳ Ｐゴシック" charset="-128"/>
              </a:rPr>
              <a:t>En bra ordförande (Co-ordinator)</a:t>
            </a:r>
          </a:p>
          <a:p>
            <a:pPr>
              <a:lnSpc>
                <a:spcPct val="100000"/>
              </a:lnSpc>
              <a:buFont typeface="Wingdings" charset="2"/>
              <a:buChar char="§"/>
              <a:defRPr/>
            </a:pPr>
            <a:r>
              <a:rPr lang="sv-SE" altLang="sv-SE" dirty="0">
                <a:ea typeface="ＭＳ Ｐゴシック" charset="-128"/>
              </a:rPr>
              <a:t>En begåvad idégivare (Plant)</a:t>
            </a:r>
          </a:p>
          <a:p>
            <a:pPr>
              <a:lnSpc>
                <a:spcPct val="100000"/>
              </a:lnSpc>
              <a:buFont typeface="Wingdings" charset="2"/>
              <a:buChar char="§"/>
              <a:defRPr/>
            </a:pPr>
            <a:r>
              <a:rPr lang="sv-SE" altLang="sv-SE" dirty="0">
                <a:ea typeface="ＭＳ Ｐゴシック" charset="-128"/>
              </a:rPr>
              <a:t>Spridning i mental förmåga </a:t>
            </a:r>
          </a:p>
          <a:p>
            <a:pPr>
              <a:lnSpc>
                <a:spcPct val="100000"/>
              </a:lnSpc>
              <a:buFont typeface="Wingdings" charset="2"/>
              <a:buChar char="§"/>
              <a:defRPr/>
            </a:pPr>
            <a:r>
              <a:rPr lang="sv-SE" altLang="sv-SE" dirty="0">
                <a:ea typeface="ＭＳ Ｐゴシック" charset="-128"/>
              </a:rPr>
              <a:t>Spridning i olika beteenden (de nio teamrollerna)</a:t>
            </a:r>
          </a:p>
          <a:p>
            <a:pPr>
              <a:lnSpc>
                <a:spcPct val="100000"/>
              </a:lnSpc>
              <a:buFont typeface="Wingdings" charset="2"/>
              <a:buChar char="§"/>
              <a:defRPr/>
            </a:pPr>
            <a:r>
              <a:rPr lang="sv-SE" altLang="sv-SE" dirty="0">
                <a:ea typeface="ＭＳ Ｐゴシック" charset="-128"/>
              </a:rPr>
              <a:t>Balans mellan egenskaper och ansvar</a:t>
            </a:r>
            <a:endParaRPr lang="sv-SE" altLang="sv-SE" dirty="0">
              <a:effectLst>
                <a:outerShdw blurRad="38100" dist="38100" dir="2700000" algn="tl">
                  <a:srgbClr val="C0C0C0"/>
                </a:outerShdw>
              </a:effectLst>
              <a:ea typeface="ＭＳ Ｐゴシック" charset="-128"/>
            </a:endParaRPr>
          </a:p>
          <a:p>
            <a:pPr>
              <a:lnSpc>
                <a:spcPct val="100000"/>
              </a:lnSpc>
              <a:buFont typeface="Wingdings" charset="2"/>
              <a:buChar char="§"/>
              <a:defRPr/>
            </a:pPr>
            <a:r>
              <a:rPr lang="sv-SE" altLang="sv-SE" dirty="0">
                <a:ea typeface="ＭＳ Ｐゴシック" charset="-128"/>
              </a:rPr>
              <a:t>Justering av obalans</a:t>
            </a:r>
            <a:endParaRPr lang="sv-SE" altLang="sv-SE" sz="2000" dirty="0">
              <a:solidFill>
                <a:srgbClr val="FFFFFF"/>
              </a:solidFill>
              <a:effectLst>
                <a:outerShdw blurRad="38100" dist="38100" dir="2700000" algn="tl">
                  <a:srgbClr val="C0C0C0"/>
                </a:outerShdw>
              </a:effectLst>
              <a:ea typeface="ＭＳ Ｐゴシック" charset="-128"/>
            </a:endParaRPr>
          </a:p>
        </p:txBody>
      </p:sp>
      <p:pic>
        <p:nvPicPr>
          <p:cNvPr id="13318" name="Picture 10">
            <a:extLst>
              <a:ext uri="{FF2B5EF4-FFF2-40B4-BE49-F238E27FC236}">
                <a16:creationId xmlns:a16="http://schemas.microsoft.com/office/drawing/2014/main" id="{0602DDA0-B8FF-476E-A8B0-8F1C3CDDA9A9}"/>
              </a:ext>
            </a:extLst>
          </p:cNvPr>
          <p:cNvPicPr>
            <a:picLocks noChangeAspect="1" noChangeArrowheads="1"/>
          </p:cNvPicPr>
          <p:nvPr/>
        </p:nvPicPr>
        <p:blipFill>
          <a:blip r:embed="rId5">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20">
            <a:hlinkClick r:id="rId6" action="ppaction://hlinksldjump"/>
            <a:extLst>
              <a:ext uri="{FF2B5EF4-FFF2-40B4-BE49-F238E27FC236}">
                <a16:creationId xmlns:a16="http://schemas.microsoft.com/office/drawing/2014/main" id="{AC67104A-A4F5-4B64-B4C6-F61C02FDC09D}"/>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6">
                  <a:lumMod val="75000"/>
                </a:schemeClr>
              </a:solidFill>
            </a:endParaRPr>
          </a:p>
        </p:txBody>
      </p:sp>
      <p:sp>
        <p:nvSpPr>
          <p:cNvPr id="13320" name="Text Box 21">
            <a:hlinkClick r:id="" action="ppaction://noaction"/>
            <a:extLst>
              <a:ext uri="{FF2B5EF4-FFF2-40B4-BE49-F238E27FC236}">
                <a16:creationId xmlns:a16="http://schemas.microsoft.com/office/drawing/2014/main" id="{62AA43B7-AC52-42F6-A2AC-F3C0B89C3286}"/>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6">
                  <a:lumMod val="75000"/>
                </a:schemeClr>
              </a:solidFill>
            </a:endParaRPr>
          </a:p>
        </p:txBody>
      </p:sp>
      <p:sp>
        <p:nvSpPr>
          <p:cNvPr id="13321" name="Text Box 22">
            <a:hlinkClick r:id="" action="ppaction://noaction"/>
            <a:extLst>
              <a:ext uri="{FF2B5EF4-FFF2-40B4-BE49-F238E27FC236}">
                <a16:creationId xmlns:a16="http://schemas.microsoft.com/office/drawing/2014/main" id="{DA1C92C1-6ABD-4F14-B4F2-56AA335DDE1D}"/>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6">
                  <a:lumMod val="75000"/>
                </a:schemeClr>
              </a:solidFill>
            </a:endParaRPr>
          </a:p>
        </p:txBody>
      </p:sp>
      <p:sp>
        <p:nvSpPr>
          <p:cNvPr id="13322" name="Text Box 23">
            <a:hlinkClick r:id="" action="ppaction://noaction"/>
            <a:extLst>
              <a:ext uri="{FF2B5EF4-FFF2-40B4-BE49-F238E27FC236}">
                <a16:creationId xmlns:a16="http://schemas.microsoft.com/office/drawing/2014/main" id="{4C4F7F52-3B48-4443-8B3B-8F3CCA62CDBC}"/>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6">
                  <a:lumMod val="75000"/>
                </a:schemeClr>
              </a:solidFill>
            </a:endParaRPr>
          </a:p>
        </p:txBody>
      </p:sp>
      <p:sp>
        <p:nvSpPr>
          <p:cNvPr id="13323" name="Text Box 24">
            <a:hlinkClick r:id="" action="ppaction://noaction"/>
            <a:extLst>
              <a:ext uri="{FF2B5EF4-FFF2-40B4-BE49-F238E27FC236}">
                <a16:creationId xmlns:a16="http://schemas.microsoft.com/office/drawing/2014/main" id="{C751110C-4D95-4A9C-B3E2-6AD763BE77D0}"/>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6">
                  <a:lumMod val="75000"/>
                </a:schemeClr>
              </a:solidFill>
            </a:endParaRPr>
          </a:p>
        </p:txBody>
      </p:sp>
      <p:sp>
        <p:nvSpPr>
          <p:cNvPr id="13324" name="Text Box 25">
            <a:hlinkClick r:id="" action="ppaction://noaction"/>
            <a:extLst>
              <a:ext uri="{FF2B5EF4-FFF2-40B4-BE49-F238E27FC236}">
                <a16:creationId xmlns:a16="http://schemas.microsoft.com/office/drawing/2014/main" id="{6C0ABA96-D472-4C13-BA52-EC14DCF1C5CB}"/>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6">
                  <a:lumMod val="75000"/>
                </a:schemeClr>
              </a:solidFill>
            </a:endParaRPr>
          </a:p>
        </p:txBody>
      </p:sp>
      <p:sp>
        <p:nvSpPr>
          <p:cNvPr id="13325" name="Text Box 26">
            <a:hlinkClick r:id="" action="ppaction://noaction"/>
            <a:extLst>
              <a:ext uri="{FF2B5EF4-FFF2-40B4-BE49-F238E27FC236}">
                <a16:creationId xmlns:a16="http://schemas.microsoft.com/office/drawing/2014/main" id="{78FCCB9D-590E-45EB-BBC0-19DBD3F8BCA2}"/>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6">
                  <a:lumMod val="75000"/>
                </a:schemeClr>
              </a:solidFill>
            </a:endParaRPr>
          </a:p>
        </p:txBody>
      </p:sp>
      <p:pic>
        <p:nvPicPr>
          <p:cNvPr id="13326" name="Picture 1" descr="BELBIN(uk)-Belbin lozenge logo.jpg">
            <a:extLst>
              <a:ext uri="{FF2B5EF4-FFF2-40B4-BE49-F238E27FC236}">
                <a16:creationId xmlns:a16="http://schemas.microsoft.com/office/drawing/2014/main" id="{1E8F7410-6892-4F3E-B2C0-8B85EFCDC4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71735" y="5865813"/>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30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BIN(uk)-Belbin lozenge logo.jpg">
            <a:extLst>
              <a:ext uri="{FF2B5EF4-FFF2-40B4-BE49-F238E27FC236}">
                <a16:creationId xmlns:a16="http://schemas.microsoft.com/office/drawing/2014/main" id="{0FB5A2AA-73F8-4ADE-9E78-8CC9E86925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059" y="6001910"/>
            <a:ext cx="2523744" cy="63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a:extLst>
              <a:ext uri="{FF2B5EF4-FFF2-40B4-BE49-F238E27FC236}">
                <a16:creationId xmlns:a16="http://schemas.microsoft.com/office/drawing/2014/main" id="{C3FD76F3-9257-4BB3-81E1-DC47BB9B93B5}"/>
              </a:ext>
            </a:extLst>
          </p:cNvPr>
          <p:cNvPicPr>
            <a:picLocks noChangeAspect="1"/>
          </p:cNvPicPr>
          <p:nvPr/>
        </p:nvPicPr>
        <p:blipFill>
          <a:blip r:embed="rId3"/>
          <a:stretch>
            <a:fillRect/>
          </a:stretch>
        </p:blipFill>
        <p:spPr>
          <a:xfrm>
            <a:off x="2651699" y="33"/>
            <a:ext cx="6888601" cy="6857934"/>
          </a:xfrm>
          <a:prstGeom prst="rect">
            <a:avLst/>
          </a:prstGeom>
        </p:spPr>
      </p:pic>
      <p:sp>
        <p:nvSpPr>
          <p:cNvPr id="4" name="textruta 3">
            <a:extLst>
              <a:ext uri="{FF2B5EF4-FFF2-40B4-BE49-F238E27FC236}">
                <a16:creationId xmlns:a16="http://schemas.microsoft.com/office/drawing/2014/main" id="{98CF323F-BBE1-422F-B65F-FF1CC4E40EA4}"/>
              </a:ext>
            </a:extLst>
          </p:cNvPr>
          <p:cNvSpPr txBox="1"/>
          <p:nvPr/>
        </p:nvSpPr>
        <p:spPr>
          <a:xfrm>
            <a:off x="223196" y="665825"/>
            <a:ext cx="2306940" cy="1384995"/>
          </a:xfrm>
          <a:prstGeom prst="rect">
            <a:avLst/>
          </a:prstGeom>
          <a:noFill/>
        </p:spPr>
        <p:txBody>
          <a:bodyPr wrap="square" rtlCol="0">
            <a:spAutoFit/>
          </a:bodyPr>
          <a:lstStyle/>
          <a:p>
            <a:r>
              <a:rPr lang="sv-SE" sz="2800" b="1" dirty="0"/>
              <a:t>Belbin Team </a:t>
            </a:r>
            <a:r>
              <a:rPr lang="sv-SE" sz="2800" b="1" dirty="0" err="1"/>
              <a:t>Skills</a:t>
            </a:r>
            <a:r>
              <a:rPr lang="sv-SE" sz="2800" b="1" dirty="0"/>
              <a:t>® - De olika bidragen</a:t>
            </a:r>
          </a:p>
        </p:txBody>
      </p:sp>
      <p:sp>
        <p:nvSpPr>
          <p:cNvPr id="5" name="textruta 4">
            <a:extLst>
              <a:ext uri="{FF2B5EF4-FFF2-40B4-BE49-F238E27FC236}">
                <a16:creationId xmlns:a16="http://schemas.microsoft.com/office/drawing/2014/main" id="{33B99B6F-1858-428B-9240-45EEAFB934CD}"/>
              </a:ext>
            </a:extLst>
          </p:cNvPr>
          <p:cNvSpPr txBox="1"/>
          <p:nvPr/>
        </p:nvSpPr>
        <p:spPr>
          <a:xfrm>
            <a:off x="292964" y="2068497"/>
            <a:ext cx="2561318" cy="3970318"/>
          </a:xfrm>
          <a:prstGeom prst="rect">
            <a:avLst/>
          </a:prstGeom>
          <a:noFill/>
        </p:spPr>
        <p:txBody>
          <a:bodyPr wrap="square" rtlCol="0">
            <a:spAutoFit/>
          </a:bodyPr>
          <a:lstStyle/>
          <a:p>
            <a:r>
              <a:rPr lang="sv-SE" b="1" dirty="0"/>
              <a:t>Sociala roller</a:t>
            </a:r>
          </a:p>
          <a:p>
            <a:r>
              <a:rPr lang="sv-SE" dirty="0" err="1"/>
              <a:t>Teamworker</a:t>
            </a:r>
            <a:endParaRPr lang="sv-SE" dirty="0"/>
          </a:p>
          <a:p>
            <a:r>
              <a:rPr lang="sv-SE" dirty="0" err="1"/>
              <a:t>Coordinator</a:t>
            </a:r>
            <a:endParaRPr lang="sv-SE" dirty="0"/>
          </a:p>
          <a:p>
            <a:r>
              <a:rPr lang="sv-SE" dirty="0" err="1"/>
              <a:t>Resource</a:t>
            </a:r>
            <a:r>
              <a:rPr lang="sv-SE" dirty="0"/>
              <a:t> </a:t>
            </a:r>
            <a:r>
              <a:rPr lang="sv-SE" dirty="0" err="1"/>
              <a:t>Investigator</a:t>
            </a:r>
            <a:endParaRPr lang="sv-SE" dirty="0"/>
          </a:p>
          <a:p>
            <a:endParaRPr lang="sv-SE" dirty="0"/>
          </a:p>
          <a:p>
            <a:r>
              <a:rPr lang="sv-SE" b="1" dirty="0"/>
              <a:t>Tänkande roller</a:t>
            </a:r>
          </a:p>
          <a:p>
            <a:r>
              <a:rPr lang="sv-SE" dirty="0"/>
              <a:t>Plant</a:t>
            </a:r>
          </a:p>
          <a:p>
            <a:r>
              <a:rPr lang="sv-SE" dirty="0"/>
              <a:t>Monitor </a:t>
            </a:r>
            <a:r>
              <a:rPr lang="sv-SE" dirty="0" err="1"/>
              <a:t>Evaluator</a:t>
            </a:r>
            <a:endParaRPr lang="sv-SE" dirty="0"/>
          </a:p>
          <a:p>
            <a:r>
              <a:rPr lang="sv-SE" dirty="0"/>
              <a:t>Specialist</a:t>
            </a:r>
          </a:p>
          <a:p>
            <a:endParaRPr lang="sv-SE" dirty="0"/>
          </a:p>
          <a:p>
            <a:r>
              <a:rPr lang="sv-SE" b="1" dirty="0"/>
              <a:t>Handlande roller</a:t>
            </a:r>
          </a:p>
          <a:p>
            <a:r>
              <a:rPr lang="sv-SE" dirty="0" err="1"/>
              <a:t>Shaper</a:t>
            </a:r>
            <a:endParaRPr lang="sv-SE" dirty="0"/>
          </a:p>
          <a:p>
            <a:r>
              <a:rPr lang="sv-SE" dirty="0" err="1"/>
              <a:t>Completer</a:t>
            </a:r>
            <a:r>
              <a:rPr lang="sv-SE" dirty="0"/>
              <a:t> </a:t>
            </a:r>
            <a:r>
              <a:rPr lang="sv-SE" dirty="0" err="1"/>
              <a:t>Finisher</a:t>
            </a:r>
            <a:endParaRPr lang="sv-SE" dirty="0"/>
          </a:p>
          <a:p>
            <a:r>
              <a:rPr lang="sv-SE" dirty="0" err="1"/>
              <a:t>Implementer</a:t>
            </a:r>
            <a:endParaRPr lang="sv-SE" dirty="0"/>
          </a:p>
        </p:txBody>
      </p:sp>
      <p:sp>
        <p:nvSpPr>
          <p:cNvPr id="6" name="textruta 5">
            <a:extLst>
              <a:ext uri="{FF2B5EF4-FFF2-40B4-BE49-F238E27FC236}">
                <a16:creationId xmlns:a16="http://schemas.microsoft.com/office/drawing/2014/main" id="{B80EE0CC-A6C1-4E0B-8CA5-0F0D7EEC363B}"/>
              </a:ext>
            </a:extLst>
          </p:cNvPr>
          <p:cNvSpPr txBox="1"/>
          <p:nvPr/>
        </p:nvSpPr>
        <p:spPr>
          <a:xfrm>
            <a:off x="10085033" y="1180730"/>
            <a:ext cx="2063385" cy="3416320"/>
          </a:xfrm>
          <a:prstGeom prst="rect">
            <a:avLst/>
          </a:prstGeom>
          <a:noFill/>
        </p:spPr>
        <p:txBody>
          <a:bodyPr wrap="none" rtlCol="0">
            <a:spAutoFit/>
          </a:bodyPr>
          <a:lstStyle/>
          <a:p>
            <a:r>
              <a:rPr lang="sv-SE" dirty="0"/>
              <a:t>Alla teamroller har</a:t>
            </a:r>
          </a:p>
          <a:p>
            <a:r>
              <a:rPr lang="sv-SE" dirty="0"/>
              <a:t> styrkor o tillåtna</a:t>
            </a:r>
          </a:p>
          <a:p>
            <a:r>
              <a:rPr lang="sv-SE" dirty="0"/>
              <a:t>svagheter.</a:t>
            </a:r>
          </a:p>
          <a:p>
            <a:endParaRPr lang="sv-SE" dirty="0"/>
          </a:p>
          <a:p>
            <a:r>
              <a:rPr lang="sv-SE" dirty="0"/>
              <a:t>Vi har 2-3 roller vi </a:t>
            </a:r>
          </a:p>
          <a:p>
            <a:r>
              <a:rPr lang="sv-SE" dirty="0"/>
              <a:t>oftast använder</a:t>
            </a:r>
          </a:p>
          <a:p>
            <a:endParaRPr lang="sv-SE" dirty="0"/>
          </a:p>
          <a:p>
            <a:r>
              <a:rPr lang="sv-SE" dirty="0"/>
              <a:t>Vi beter oss olika </a:t>
            </a:r>
          </a:p>
          <a:p>
            <a:r>
              <a:rPr lang="sv-SE" dirty="0"/>
              <a:t>i olika team</a:t>
            </a:r>
          </a:p>
          <a:p>
            <a:endParaRPr lang="sv-SE" dirty="0"/>
          </a:p>
          <a:p>
            <a:r>
              <a:rPr lang="sv-SE" dirty="0"/>
              <a:t>Vi uppfattas olika av</a:t>
            </a:r>
          </a:p>
          <a:p>
            <a:r>
              <a:rPr lang="sv-SE" dirty="0"/>
              <a:t>Olika personer</a:t>
            </a:r>
          </a:p>
        </p:txBody>
      </p:sp>
    </p:spTree>
    <p:extLst>
      <p:ext uri="{BB962C8B-B14F-4D97-AF65-F5344CB8AC3E}">
        <p14:creationId xmlns:p14="http://schemas.microsoft.com/office/powerpoint/2010/main" val="429370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7B510DEA-9007-F541-BBAB-AE5285C655E4}"/>
              </a:ext>
            </a:extLst>
          </p:cNvPr>
          <p:cNvSpPr txBox="1"/>
          <p:nvPr/>
        </p:nvSpPr>
        <p:spPr>
          <a:xfrm>
            <a:off x="0" y="-131096"/>
            <a:ext cx="12192000" cy="5928557"/>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p:spPr>
        <p:txBody>
          <a:bodyPr wrap="square" rtlCol="0">
            <a:spAutoFit/>
          </a:bodyPr>
          <a:lstStyle/>
          <a:p>
            <a:endParaRPr lang="sv-SE" dirty="0"/>
          </a:p>
        </p:txBody>
      </p:sp>
      <p:sp>
        <p:nvSpPr>
          <p:cNvPr id="2" name="textruta 1">
            <a:extLst>
              <a:ext uri="{FF2B5EF4-FFF2-40B4-BE49-F238E27FC236}">
                <a16:creationId xmlns:a16="http://schemas.microsoft.com/office/drawing/2014/main" id="{F6D129B3-9870-BC46-90E4-63D725E7711C}"/>
              </a:ext>
            </a:extLst>
          </p:cNvPr>
          <p:cNvSpPr txBox="1"/>
          <p:nvPr/>
        </p:nvSpPr>
        <p:spPr>
          <a:xfrm>
            <a:off x="174612" y="115536"/>
            <a:ext cx="5917720" cy="5570756"/>
          </a:xfrm>
          <a:prstGeom prst="rect">
            <a:avLst/>
          </a:prstGeom>
          <a:noFill/>
        </p:spPr>
        <p:txBody>
          <a:bodyPr wrap="square" rtlCol="0">
            <a:spAutoFit/>
          </a:bodyPr>
          <a:lstStyle/>
          <a:p>
            <a:r>
              <a:rPr lang="sv-SE" sz="2000" b="1" dirty="0"/>
              <a:t>De nio olika sätten att bidra, relatera och samverka med varandra för att uppfylla ledningsgruppens uppgift.</a:t>
            </a:r>
          </a:p>
          <a:p>
            <a:endParaRPr lang="sv-SE" sz="1600" dirty="0"/>
          </a:p>
          <a:p>
            <a:pPr marL="285750" indent="-285750">
              <a:buFont typeface="Arial" panose="020B0604020202020204" pitchFamily="34" charset="0"/>
              <a:buChar char="•"/>
            </a:pPr>
            <a:r>
              <a:rPr lang="sv-SE" sz="1400" b="1" dirty="0"/>
              <a:t>Kreativ, uppfinningsrik, okonventionell. Löser svåra problem</a:t>
            </a:r>
          </a:p>
          <a:p>
            <a:pPr marL="285750" indent="-285750">
              <a:buFont typeface="Arial" panose="020B0604020202020204" pitchFamily="34" charset="0"/>
              <a:buChar char="•"/>
            </a:pPr>
            <a:endParaRPr lang="sv-SE" sz="1400" b="1" dirty="0"/>
          </a:p>
          <a:p>
            <a:pPr marL="285750" indent="-285750">
              <a:buFont typeface="Arial" panose="020B0604020202020204" pitchFamily="34" charset="0"/>
              <a:buChar char="•"/>
            </a:pPr>
            <a:r>
              <a:rPr lang="sv-SE" sz="1400" b="1" dirty="0"/>
              <a:t>Extrovert, entusiastisk, kommunikativ. Utforskar möjligheter. Utvecklar kontakter.</a:t>
            </a:r>
          </a:p>
          <a:p>
            <a:pPr marL="285750" indent="-285750">
              <a:buFont typeface="Arial" panose="020B0604020202020204" pitchFamily="34" charset="0"/>
              <a:buChar char="•"/>
            </a:pPr>
            <a:endParaRPr lang="sv-SE" sz="1400" b="1" dirty="0"/>
          </a:p>
          <a:p>
            <a:pPr marL="285750" indent="-285750">
              <a:buFont typeface="Arial" panose="020B0604020202020204" pitchFamily="34" charset="0"/>
              <a:buChar char="•"/>
            </a:pPr>
            <a:r>
              <a:rPr lang="sv-SE" sz="1400" b="1" dirty="0"/>
              <a:t>Mogen, säker. Klargör målen. Samlar människor för att uppmuntra teamdiskussioner</a:t>
            </a:r>
          </a:p>
          <a:p>
            <a:pPr marL="285750" indent="-285750">
              <a:buFont typeface="Arial" panose="020B0604020202020204" pitchFamily="34" charset="0"/>
              <a:buChar char="•"/>
            </a:pPr>
            <a:endParaRPr lang="sv-SE" sz="1400" b="1" dirty="0"/>
          </a:p>
          <a:p>
            <a:pPr marL="285750" indent="-285750">
              <a:buFont typeface="Arial" panose="020B0604020202020204" pitchFamily="34" charset="0"/>
              <a:buChar char="•"/>
            </a:pPr>
            <a:r>
              <a:rPr lang="sv-SE" sz="1400" b="1" dirty="0"/>
              <a:t>Utmanande, dynamisk, trivs under tryck. Har drivkraften och modet att komma över hinder.</a:t>
            </a:r>
          </a:p>
          <a:p>
            <a:pPr marL="285750" indent="-285750">
              <a:buFont typeface="Arial" panose="020B0604020202020204" pitchFamily="34" charset="0"/>
              <a:buChar char="•"/>
            </a:pPr>
            <a:endParaRPr lang="sv-SE" sz="1400" b="1" dirty="0"/>
          </a:p>
          <a:p>
            <a:pPr marL="285750" indent="-285750">
              <a:buFont typeface="Arial" panose="020B0604020202020204" pitchFamily="34" charset="0"/>
              <a:buChar char="•"/>
            </a:pPr>
            <a:r>
              <a:rPr lang="sv-SE" sz="1400" b="1" dirty="0"/>
              <a:t>Seriös, strategisk och omdömesgill. Ser alla alternativ. Opartisk domare.</a:t>
            </a:r>
          </a:p>
          <a:p>
            <a:pPr marL="285750" indent="-285750">
              <a:buFont typeface="Arial" panose="020B0604020202020204" pitchFamily="34" charset="0"/>
              <a:buChar char="•"/>
            </a:pPr>
            <a:endParaRPr lang="sv-SE" sz="1400" b="1" dirty="0"/>
          </a:p>
          <a:p>
            <a:pPr marL="285750" indent="-285750">
              <a:buFont typeface="Arial" panose="020B0604020202020204" pitchFamily="34" charset="0"/>
              <a:buChar char="•"/>
            </a:pPr>
            <a:r>
              <a:rPr lang="sv-SE" sz="1400" b="1" dirty="0"/>
              <a:t>Samarbetande, mild, mottaglig och diplomatisk. Lyssnar, bygger, undviker motsättningar.</a:t>
            </a:r>
          </a:p>
          <a:p>
            <a:pPr marL="285750" indent="-285750">
              <a:buFont typeface="Arial" panose="020B0604020202020204" pitchFamily="34" charset="0"/>
              <a:buChar char="•"/>
            </a:pPr>
            <a:endParaRPr lang="sv-SE" sz="1400" b="1" dirty="0"/>
          </a:p>
          <a:p>
            <a:pPr marL="285750" indent="-285750">
              <a:buFont typeface="Arial" panose="020B0604020202020204" pitchFamily="34" charset="0"/>
              <a:buChar char="•"/>
            </a:pPr>
            <a:r>
              <a:rPr lang="sv-SE" sz="1400" b="1" dirty="0"/>
              <a:t>Disciplinerad, pålitlig, konservativ i sina vanor. Kapacitet att vidta praktiska steg och åtgärder.</a:t>
            </a:r>
          </a:p>
          <a:p>
            <a:pPr marL="285750" indent="-285750">
              <a:buFont typeface="Arial" panose="020B0604020202020204" pitchFamily="34" charset="0"/>
              <a:buChar char="•"/>
            </a:pPr>
            <a:endParaRPr lang="sv-SE" sz="1400" b="1" dirty="0"/>
          </a:p>
          <a:p>
            <a:pPr marL="285750" indent="-285750">
              <a:buFont typeface="Arial" panose="020B0604020202020204" pitchFamily="34" charset="0"/>
              <a:buChar char="•"/>
            </a:pPr>
            <a:r>
              <a:rPr lang="sv-SE" sz="1400" b="1" dirty="0"/>
              <a:t>Noggrann, samvetsgrann, orolig. Upptäcker fel och misstag</a:t>
            </a:r>
          </a:p>
        </p:txBody>
      </p:sp>
      <p:grpSp>
        <p:nvGrpSpPr>
          <p:cNvPr id="12" name="Group 80">
            <a:extLst>
              <a:ext uri="{FF2B5EF4-FFF2-40B4-BE49-F238E27FC236}">
                <a16:creationId xmlns:a16="http://schemas.microsoft.com/office/drawing/2014/main" id="{CE2D7796-572F-FE4C-83A8-893622B9506A}"/>
              </a:ext>
            </a:extLst>
          </p:cNvPr>
          <p:cNvGrpSpPr>
            <a:grpSpLocks/>
          </p:cNvGrpSpPr>
          <p:nvPr/>
        </p:nvGrpSpPr>
        <p:grpSpPr bwMode="auto">
          <a:xfrm>
            <a:off x="-1" y="6019800"/>
            <a:ext cx="12191989" cy="838200"/>
            <a:chOff x="0" y="0"/>
            <a:chExt cx="5760" cy="528"/>
          </a:xfrm>
        </p:grpSpPr>
        <p:pic>
          <p:nvPicPr>
            <p:cNvPr id="13" name="Picture 81">
              <a:extLst>
                <a:ext uri="{FF2B5EF4-FFF2-40B4-BE49-F238E27FC236}">
                  <a16:creationId xmlns:a16="http://schemas.microsoft.com/office/drawing/2014/main" id="{A90F7C5A-1F08-F244-905B-EB802DDB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2">
              <a:extLst>
                <a:ext uri="{FF2B5EF4-FFF2-40B4-BE49-F238E27FC236}">
                  <a16:creationId xmlns:a16="http://schemas.microsoft.com/office/drawing/2014/main" id="{DA988C85-407D-B04A-A1C1-E37964054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3">
              <a:extLst>
                <a:ext uri="{FF2B5EF4-FFF2-40B4-BE49-F238E27FC236}">
                  <a16:creationId xmlns:a16="http://schemas.microsoft.com/office/drawing/2014/main" id="{847ED3DC-F6D8-AC4F-868C-027105C35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84">
            <a:extLst>
              <a:ext uri="{FF2B5EF4-FFF2-40B4-BE49-F238E27FC236}">
                <a16:creationId xmlns:a16="http://schemas.microsoft.com/office/drawing/2014/main" id="{B5AD4ADA-91E1-6749-A594-421E37ED1334}"/>
              </a:ext>
            </a:extLst>
          </p:cNvPr>
          <p:cNvPicPr>
            <a:picLocks noChangeAspect="1" noChangeArrowheads="1"/>
          </p:cNvPicPr>
          <p:nvPr/>
        </p:nvPicPr>
        <p:blipFill>
          <a:blip r:embed="rId4">
            <a:lum bright="32000" contrast="26000"/>
            <a:extLst>
              <a:ext uri="{28A0092B-C50C-407E-A947-70E740481C1C}">
                <a14:useLocalDpi xmlns:a14="http://schemas.microsoft.com/office/drawing/2010/main" val="0"/>
              </a:ext>
            </a:extLst>
          </a:blip>
          <a:srcRect l="797" r="797"/>
          <a:stretch>
            <a:fillRect/>
          </a:stretch>
        </p:blipFill>
        <p:spPr bwMode="auto">
          <a:xfrm>
            <a:off x="2682" y="5797461"/>
            <a:ext cx="12179300" cy="26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descr="BELBIN(uk)-Belbin lozenge logo.jpg">
            <a:extLst>
              <a:ext uri="{FF2B5EF4-FFF2-40B4-BE49-F238E27FC236}">
                <a16:creationId xmlns:a16="http://schemas.microsoft.com/office/drawing/2014/main" id="{884D4994-86FA-6641-9C70-325F177A61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3852" y="6247182"/>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E:\Documents\Work\Current jobs\Belbin\Job Ref 3136 - Accreditation Slides Refresh\Artwork\belbin.png">
            <a:extLst>
              <a:ext uri="{FF2B5EF4-FFF2-40B4-BE49-F238E27FC236}">
                <a16:creationId xmlns:a16="http://schemas.microsoft.com/office/drawing/2014/main" id="{C362951F-6F63-B548-A206-A3BB571C70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126" y="890588"/>
            <a:ext cx="473075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4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TotalTime>
  <Words>1079</Words>
  <Application>Microsoft Office PowerPoint</Application>
  <PresentationFormat>Bredbild</PresentationFormat>
  <Paragraphs>202</Paragraphs>
  <Slides>18</Slides>
  <Notes>6</Notes>
  <HiddenSlides>0</HiddenSlides>
  <MMClips>0</MMClips>
  <ScaleCrop>false</ScaleCrop>
  <HeadingPairs>
    <vt:vector size="8" baseType="variant">
      <vt:variant>
        <vt:lpstr>Använt teckensnitt</vt:lpstr>
      </vt:variant>
      <vt:variant>
        <vt:i4>6</vt:i4>
      </vt:variant>
      <vt:variant>
        <vt:lpstr>Tema</vt:lpstr>
      </vt:variant>
      <vt:variant>
        <vt:i4>1</vt:i4>
      </vt:variant>
      <vt:variant>
        <vt:lpstr>Serverprogram för OLE-inbäddning</vt:lpstr>
      </vt:variant>
      <vt:variant>
        <vt:i4>2</vt:i4>
      </vt:variant>
      <vt:variant>
        <vt:lpstr>Bildrubriker</vt:lpstr>
      </vt:variant>
      <vt:variant>
        <vt:i4>18</vt:i4>
      </vt:variant>
    </vt:vector>
  </HeadingPairs>
  <TitlesOfParts>
    <vt:vector size="27" baseType="lpstr">
      <vt:lpstr>Arial</vt:lpstr>
      <vt:lpstr>Calibri</vt:lpstr>
      <vt:lpstr>Calibri Light</vt:lpstr>
      <vt:lpstr>Franklin Gothic Book</vt:lpstr>
      <vt:lpstr>Times New Roman</vt:lpstr>
      <vt:lpstr>Wingdings</vt:lpstr>
      <vt:lpstr>Office-tema</vt:lpstr>
      <vt:lpstr>Klipp</vt:lpstr>
      <vt:lpstr>ClipArt</vt:lpstr>
      <vt:lpstr>  Med Belbin Team Skills®  lyckas Ledningsgruppen  än bättre </vt:lpstr>
      <vt:lpstr>Ledningsgruppens utveckling</vt:lpstr>
      <vt:lpstr>PowerPoint-presentation</vt:lpstr>
      <vt:lpstr>Ledningsgruppens utveckling</vt:lpstr>
      <vt:lpstr>Belbin Team Skills® mäter  relationssystemet i gruppen</vt:lpstr>
      <vt:lpstr>Belbin ger bättre Team Skills® </vt:lpstr>
      <vt:lpstr>Resultatet av Dr Belbins forskning om vinnande management team</vt:lpstr>
      <vt:lpstr>PowerPoint-presentation</vt:lpstr>
      <vt:lpstr>PowerPoint-presentation</vt:lpstr>
      <vt:lpstr>Belbinprocessen   Självskattning &amp; Observatörernas Syn mäter Relations- mönstret i gruppen</vt:lpstr>
      <vt:lpstr>PowerPoint-presentation</vt:lpstr>
      <vt:lpstr>PowerPoint-presentation</vt:lpstr>
      <vt:lpstr>PowerPoint-presentation</vt:lpstr>
      <vt:lpstr>Förslag till upplägg för Ledningsgruppen</vt:lpstr>
      <vt:lpstr>Tidplan och investering för Ledningsgruppen </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Inger Melkersson</dc:creator>
  <cp:lastModifiedBy>Inger Melkersson</cp:lastModifiedBy>
  <cp:revision>49</cp:revision>
  <dcterms:created xsi:type="dcterms:W3CDTF">2019-11-19T13:30:51Z</dcterms:created>
  <dcterms:modified xsi:type="dcterms:W3CDTF">2020-01-04T17:48:17Z</dcterms:modified>
</cp:coreProperties>
</file>